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67" r:id="rId1"/>
  </p:sldMasterIdLst>
  <p:notesMasterIdLst>
    <p:notesMasterId r:id="rId38"/>
  </p:notesMasterIdLst>
  <p:sldIdLst>
    <p:sldId id="332" r:id="rId2"/>
    <p:sldId id="331" r:id="rId3"/>
    <p:sldId id="330" r:id="rId4"/>
    <p:sldId id="337" r:id="rId5"/>
    <p:sldId id="336" r:id="rId6"/>
    <p:sldId id="338" r:id="rId7"/>
    <p:sldId id="325" r:id="rId8"/>
    <p:sldId id="323" r:id="rId9"/>
    <p:sldId id="322" r:id="rId10"/>
    <p:sldId id="321" r:id="rId11"/>
    <p:sldId id="320" r:id="rId12"/>
    <p:sldId id="319" r:id="rId13"/>
    <p:sldId id="315" r:id="rId14"/>
    <p:sldId id="314" r:id="rId15"/>
    <p:sldId id="313" r:id="rId16"/>
    <p:sldId id="318" r:id="rId17"/>
    <p:sldId id="317" r:id="rId18"/>
    <p:sldId id="316" r:id="rId19"/>
    <p:sldId id="312" r:id="rId20"/>
    <p:sldId id="335" r:id="rId21"/>
    <p:sldId id="311" r:id="rId22"/>
    <p:sldId id="310" r:id="rId23"/>
    <p:sldId id="309" r:id="rId24"/>
    <p:sldId id="308" r:id="rId25"/>
    <p:sldId id="307" r:id="rId26"/>
    <p:sldId id="306" r:id="rId27"/>
    <p:sldId id="305" r:id="rId28"/>
    <p:sldId id="304" r:id="rId29"/>
    <p:sldId id="303" r:id="rId30"/>
    <p:sldId id="302" r:id="rId31"/>
    <p:sldId id="300" r:id="rId32"/>
    <p:sldId id="301" r:id="rId33"/>
    <p:sldId id="334" r:id="rId34"/>
    <p:sldId id="333" r:id="rId35"/>
    <p:sldId id="339" r:id="rId36"/>
    <p:sldId id="340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Nunito Sans" pitchFamily="2" charset="0"/>
      <p:regular r:id="rId45"/>
      <p:bold r:id="rId46"/>
      <p:italic r:id="rId47"/>
      <p:boldItalic r:id="rId48"/>
    </p:embeddedFont>
    <p:embeddedFont>
      <p:font typeface="Nunito Sans Heavy" panose="020B0604020202020204" charset="0"/>
      <p:regular r:id="rId49"/>
    </p:embeddedFont>
    <p:embeddedFont>
      <p:font typeface="Nunito Sans Semi-Bold" panose="020B0604020202020204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08DF0-1B45-4BF2-AC6B-F50A6F14617B}" v="1947" dt="2023-10-24T03:46:04.795"/>
    <p1510:client id="{40864507-4B3B-4A9E-858E-E6303D3853E3}" v="67" dt="2023-10-23T17:50:08.338"/>
    <p1510:client id="{84DBCC5A-4E15-45A1-9077-A6C5FC5FA9E5}" v="6427" dt="2023-10-24T04:34:38.245"/>
    <p1510:client id="{BC4C1C7F-B1D0-4780-AA30-157780412EA3}" v="33" dt="2023-10-23T08:15:28.676"/>
    <p1510:client id="{D9A6EA3E-B423-44F3-84B3-79F3468E027C}" v="2613" dt="2023-10-24T06:31:15.726"/>
    <p1510:client id="{E275B0DD-30F0-4DF7-B5FF-9934ED102295}" v="25" dt="2023-10-23T08:17:59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40FFF3-BF8F-4E8B-9D06-D4B39F66F30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6C232-B457-4EC5-AECA-68E06EDE002B}">
      <dgm:prSet phldrT="[Text]" custT="1"/>
      <dgm:spPr/>
      <dgm:t>
        <a:bodyPr/>
        <a:lstStyle/>
        <a:p>
          <a:pPr algn="ctr"/>
          <a:r>
            <a:rPr lang="en-US" sz="3600" b="1">
              <a:solidFill>
                <a:srgbClr val="000000"/>
              </a:solidFill>
              <a:latin typeface="Nunito Sans"/>
            </a:rPr>
            <a:t>Design refuse collection mechanisms</a:t>
          </a:r>
          <a:endParaRPr lang="en-US" sz="3600" b="1"/>
        </a:p>
      </dgm:t>
    </dgm:pt>
    <dgm:pt modelId="{82CE8CDF-6056-4FA6-B491-23CDEB41C361}" type="parTrans" cxnId="{9FCA0DD7-3704-4159-99A7-C9E8716052C9}">
      <dgm:prSet/>
      <dgm:spPr/>
      <dgm:t>
        <a:bodyPr/>
        <a:lstStyle/>
        <a:p>
          <a:endParaRPr lang="en-US"/>
        </a:p>
      </dgm:t>
    </dgm:pt>
    <dgm:pt modelId="{FC25EA07-71CA-459D-8A64-B96DB38FB9CE}" type="sibTrans" cxnId="{9FCA0DD7-3704-4159-99A7-C9E8716052C9}">
      <dgm:prSet/>
      <dgm:spPr/>
      <dgm:t>
        <a:bodyPr/>
        <a:lstStyle/>
        <a:p>
          <a:endParaRPr lang="en-US"/>
        </a:p>
      </dgm:t>
    </dgm:pt>
    <dgm:pt modelId="{2A72E688-E936-44F1-80CC-3E18C450D625}">
      <dgm:prSet phldrT="[Text]" custT="1"/>
      <dgm:spPr/>
      <dgm:t>
        <a:bodyPr/>
        <a:lstStyle/>
        <a:p>
          <a:pPr algn="ctr"/>
          <a:r>
            <a:rPr lang="en-US" sz="3600" b="1">
              <a:latin typeface="Nunito Sans"/>
            </a:rPr>
            <a:t>Train the YOLOv5s model </a:t>
          </a:r>
          <a:endParaRPr lang="en-US" sz="3600" b="1"/>
        </a:p>
      </dgm:t>
    </dgm:pt>
    <dgm:pt modelId="{B588D6C8-7A6D-4476-9FC7-8633EC9E6AEA}" type="parTrans" cxnId="{DB24792E-E35F-4FAB-B31F-65B7C3C61B5C}">
      <dgm:prSet/>
      <dgm:spPr/>
      <dgm:t>
        <a:bodyPr/>
        <a:lstStyle/>
        <a:p>
          <a:endParaRPr lang="en-US"/>
        </a:p>
      </dgm:t>
    </dgm:pt>
    <dgm:pt modelId="{68CCE390-FBBB-4669-9055-EB0B89485A03}" type="sibTrans" cxnId="{DB24792E-E35F-4FAB-B31F-65B7C3C61B5C}">
      <dgm:prSet/>
      <dgm:spPr/>
      <dgm:t>
        <a:bodyPr/>
        <a:lstStyle/>
        <a:p>
          <a:endParaRPr lang="en-US"/>
        </a:p>
      </dgm:t>
    </dgm:pt>
    <dgm:pt modelId="{51F92ABA-6081-4FDF-B405-5FB7E4B5CA5A}">
      <dgm:prSet phldrT="[Text]" custT="1"/>
      <dgm:spPr/>
      <dgm:t>
        <a:bodyPr/>
        <a:lstStyle/>
        <a:p>
          <a:pPr algn="ctr"/>
          <a:r>
            <a:rPr lang="en-US" sz="3600" b="1" dirty="0">
              <a:latin typeface="Nunito Sans" pitchFamily="2" charset="0"/>
            </a:rPr>
            <a:t>Testing the components of  mobile tracker</a:t>
          </a:r>
        </a:p>
      </dgm:t>
    </dgm:pt>
    <dgm:pt modelId="{256CC703-B6C3-4C8F-BA4D-96C64BF813D8}" type="parTrans" cxnId="{C3B4AB6D-6C23-48BD-9B3C-33B853D2FD92}">
      <dgm:prSet/>
      <dgm:spPr/>
      <dgm:t>
        <a:bodyPr/>
        <a:lstStyle/>
        <a:p>
          <a:endParaRPr lang="en-US"/>
        </a:p>
      </dgm:t>
    </dgm:pt>
    <dgm:pt modelId="{48C4D4BD-B570-4012-A7E8-902CDF326227}" type="sibTrans" cxnId="{C3B4AB6D-6C23-48BD-9B3C-33B853D2FD92}">
      <dgm:prSet/>
      <dgm:spPr/>
      <dgm:t>
        <a:bodyPr/>
        <a:lstStyle/>
        <a:p>
          <a:endParaRPr lang="en-US"/>
        </a:p>
      </dgm:t>
    </dgm:pt>
    <dgm:pt modelId="{125DD505-A118-4298-ACA6-2BA3750B40FA}" type="pres">
      <dgm:prSet presAssocID="{4540FFF3-BF8F-4E8B-9D06-D4B39F66F30F}" presName="Name0" presStyleCnt="0">
        <dgm:presLayoutVars>
          <dgm:dir/>
          <dgm:resizeHandles val="exact"/>
        </dgm:presLayoutVars>
      </dgm:prSet>
      <dgm:spPr/>
    </dgm:pt>
    <dgm:pt modelId="{3AFBC9AD-9E9A-4D7B-87C2-A4124F0D46F2}" type="pres">
      <dgm:prSet presAssocID="{4540FFF3-BF8F-4E8B-9D06-D4B39F66F30F}" presName="arrow" presStyleLbl="bgShp" presStyleIdx="0" presStyleCnt="1"/>
      <dgm:spPr/>
    </dgm:pt>
    <dgm:pt modelId="{47928A46-C74C-4FEA-A6B1-A9943A7DD27B}" type="pres">
      <dgm:prSet presAssocID="{4540FFF3-BF8F-4E8B-9D06-D4B39F66F30F}" presName="points" presStyleCnt="0"/>
      <dgm:spPr/>
    </dgm:pt>
    <dgm:pt modelId="{39F90B2B-F577-41C4-82A3-90868287041F}" type="pres">
      <dgm:prSet presAssocID="{8FE6C232-B457-4EC5-AECA-68E06EDE002B}" presName="compositeA" presStyleCnt="0"/>
      <dgm:spPr/>
    </dgm:pt>
    <dgm:pt modelId="{CB44B069-D952-471C-944A-C026468CF28E}" type="pres">
      <dgm:prSet presAssocID="{8FE6C232-B457-4EC5-AECA-68E06EDE002B}" presName="textA" presStyleLbl="revTx" presStyleIdx="0" presStyleCnt="3">
        <dgm:presLayoutVars>
          <dgm:bulletEnabled val="1"/>
        </dgm:presLayoutVars>
      </dgm:prSet>
      <dgm:spPr/>
    </dgm:pt>
    <dgm:pt modelId="{64F2FBFB-95DD-4A2E-9C68-3DE9339CDAB7}" type="pres">
      <dgm:prSet presAssocID="{8FE6C232-B457-4EC5-AECA-68E06EDE002B}" presName="circleA" presStyleLbl="node1" presStyleIdx="0" presStyleCnt="3" custLinFactNeighborX="5072"/>
      <dgm:spPr/>
    </dgm:pt>
    <dgm:pt modelId="{EE52DC96-F76E-4089-8D1F-A0FDF4DB19DC}" type="pres">
      <dgm:prSet presAssocID="{8FE6C232-B457-4EC5-AECA-68E06EDE002B}" presName="spaceA" presStyleCnt="0"/>
      <dgm:spPr/>
    </dgm:pt>
    <dgm:pt modelId="{BEA8A09B-D3BA-40B4-B156-98F304AD0964}" type="pres">
      <dgm:prSet presAssocID="{FC25EA07-71CA-459D-8A64-B96DB38FB9CE}" presName="space" presStyleCnt="0"/>
      <dgm:spPr/>
    </dgm:pt>
    <dgm:pt modelId="{9812DFB4-60DD-48F5-BAAC-634B60469BCF}" type="pres">
      <dgm:prSet presAssocID="{2A72E688-E936-44F1-80CC-3E18C450D625}" presName="compositeB" presStyleCnt="0"/>
      <dgm:spPr/>
    </dgm:pt>
    <dgm:pt modelId="{C98AB057-B583-40AB-96CB-30848640A241}" type="pres">
      <dgm:prSet presAssocID="{2A72E688-E936-44F1-80CC-3E18C450D625}" presName="textB" presStyleLbl="revTx" presStyleIdx="1" presStyleCnt="3">
        <dgm:presLayoutVars>
          <dgm:bulletEnabled val="1"/>
        </dgm:presLayoutVars>
      </dgm:prSet>
      <dgm:spPr/>
    </dgm:pt>
    <dgm:pt modelId="{3BE61E95-3573-4EF1-AEFC-47E2A654B549}" type="pres">
      <dgm:prSet presAssocID="{2A72E688-E936-44F1-80CC-3E18C450D625}" presName="circleB" presStyleLbl="node1" presStyleIdx="1" presStyleCnt="3"/>
      <dgm:spPr/>
    </dgm:pt>
    <dgm:pt modelId="{72CBC6A1-DBA2-42A4-AEBB-FF20761A6440}" type="pres">
      <dgm:prSet presAssocID="{2A72E688-E936-44F1-80CC-3E18C450D625}" presName="spaceB" presStyleCnt="0"/>
      <dgm:spPr/>
    </dgm:pt>
    <dgm:pt modelId="{3A83D47B-EBB2-4687-A400-9E895C36EF4E}" type="pres">
      <dgm:prSet presAssocID="{68CCE390-FBBB-4669-9055-EB0B89485A03}" presName="space" presStyleCnt="0"/>
      <dgm:spPr/>
    </dgm:pt>
    <dgm:pt modelId="{87633DAE-65B8-45B9-B2E1-D7250E606B7B}" type="pres">
      <dgm:prSet presAssocID="{51F92ABA-6081-4FDF-B405-5FB7E4B5CA5A}" presName="compositeA" presStyleCnt="0"/>
      <dgm:spPr/>
    </dgm:pt>
    <dgm:pt modelId="{9BE0A9AE-CD5B-4641-91C8-FF2592F201BF}" type="pres">
      <dgm:prSet presAssocID="{51F92ABA-6081-4FDF-B405-5FB7E4B5CA5A}" presName="textA" presStyleLbl="revTx" presStyleIdx="2" presStyleCnt="3">
        <dgm:presLayoutVars>
          <dgm:bulletEnabled val="1"/>
        </dgm:presLayoutVars>
      </dgm:prSet>
      <dgm:spPr/>
    </dgm:pt>
    <dgm:pt modelId="{AEAFF7B3-4C53-44C2-999B-3C35538764CD}" type="pres">
      <dgm:prSet presAssocID="{51F92ABA-6081-4FDF-B405-5FB7E4B5CA5A}" presName="circleA" presStyleLbl="node1" presStyleIdx="2" presStyleCnt="3"/>
      <dgm:spPr/>
    </dgm:pt>
    <dgm:pt modelId="{F9D730A7-3444-48F2-AAC9-BF5E4D4FFD0B}" type="pres">
      <dgm:prSet presAssocID="{51F92ABA-6081-4FDF-B405-5FB7E4B5CA5A}" presName="spaceA" presStyleCnt="0"/>
      <dgm:spPr/>
    </dgm:pt>
  </dgm:ptLst>
  <dgm:cxnLst>
    <dgm:cxn modelId="{8453FE07-F7A5-41CE-B201-F230128E87C5}" type="presOf" srcId="{8FE6C232-B457-4EC5-AECA-68E06EDE002B}" destId="{CB44B069-D952-471C-944A-C026468CF28E}" srcOrd="0" destOrd="0" presId="urn:microsoft.com/office/officeart/2005/8/layout/hProcess11"/>
    <dgm:cxn modelId="{DB24792E-E35F-4FAB-B31F-65B7C3C61B5C}" srcId="{4540FFF3-BF8F-4E8B-9D06-D4B39F66F30F}" destId="{2A72E688-E936-44F1-80CC-3E18C450D625}" srcOrd="1" destOrd="0" parTransId="{B588D6C8-7A6D-4476-9FC7-8633EC9E6AEA}" sibTransId="{68CCE390-FBBB-4669-9055-EB0B89485A03}"/>
    <dgm:cxn modelId="{0169D22E-6929-4F34-B9E8-4BFC1971DD1F}" type="presOf" srcId="{51F92ABA-6081-4FDF-B405-5FB7E4B5CA5A}" destId="{9BE0A9AE-CD5B-4641-91C8-FF2592F201BF}" srcOrd="0" destOrd="0" presId="urn:microsoft.com/office/officeart/2005/8/layout/hProcess11"/>
    <dgm:cxn modelId="{C3B4AB6D-6C23-48BD-9B3C-33B853D2FD92}" srcId="{4540FFF3-BF8F-4E8B-9D06-D4B39F66F30F}" destId="{51F92ABA-6081-4FDF-B405-5FB7E4B5CA5A}" srcOrd="2" destOrd="0" parTransId="{256CC703-B6C3-4C8F-BA4D-96C64BF813D8}" sibTransId="{48C4D4BD-B570-4012-A7E8-902CDF326227}"/>
    <dgm:cxn modelId="{C51B4BB7-732D-40FB-8534-7BFAE8B282A9}" type="presOf" srcId="{4540FFF3-BF8F-4E8B-9D06-D4B39F66F30F}" destId="{125DD505-A118-4298-ACA6-2BA3750B40FA}" srcOrd="0" destOrd="0" presId="urn:microsoft.com/office/officeart/2005/8/layout/hProcess11"/>
    <dgm:cxn modelId="{9FCA0DD7-3704-4159-99A7-C9E8716052C9}" srcId="{4540FFF3-BF8F-4E8B-9D06-D4B39F66F30F}" destId="{8FE6C232-B457-4EC5-AECA-68E06EDE002B}" srcOrd="0" destOrd="0" parTransId="{82CE8CDF-6056-4FA6-B491-23CDEB41C361}" sibTransId="{FC25EA07-71CA-459D-8A64-B96DB38FB9CE}"/>
    <dgm:cxn modelId="{9F5C0BF0-64C5-46FC-A937-DA97B67F04D2}" type="presOf" srcId="{2A72E688-E936-44F1-80CC-3E18C450D625}" destId="{C98AB057-B583-40AB-96CB-30848640A241}" srcOrd="0" destOrd="0" presId="urn:microsoft.com/office/officeart/2005/8/layout/hProcess11"/>
    <dgm:cxn modelId="{DBBDC447-E9C4-4BC6-99BD-5C92EF759B31}" type="presParOf" srcId="{125DD505-A118-4298-ACA6-2BA3750B40FA}" destId="{3AFBC9AD-9E9A-4D7B-87C2-A4124F0D46F2}" srcOrd="0" destOrd="0" presId="urn:microsoft.com/office/officeart/2005/8/layout/hProcess11"/>
    <dgm:cxn modelId="{76EDDA5A-9D4F-4A0C-B6DD-07F202F939C9}" type="presParOf" srcId="{125DD505-A118-4298-ACA6-2BA3750B40FA}" destId="{47928A46-C74C-4FEA-A6B1-A9943A7DD27B}" srcOrd="1" destOrd="0" presId="urn:microsoft.com/office/officeart/2005/8/layout/hProcess11"/>
    <dgm:cxn modelId="{B775B8DD-4430-4466-B863-1B9D3446548E}" type="presParOf" srcId="{47928A46-C74C-4FEA-A6B1-A9943A7DD27B}" destId="{39F90B2B-F577-41C4-82A3-90868287041F}" srcOrd="0" destOrd="0" presId="urn:microsoft.com/office/officeart/2005/8/layout/hProcess11"/>
    <dgm:cxn modelId="{D76EBB6E-3B22-4811-AC65-190AE440B988}" type="presParOf" srcId="{39F90B2B-F577-41C4-82A3-90868287041F}" destId="{CB44B069-D952-471C-944A-C026468CF28E}" srcOrd="0" destOrd="0" presId="urn:microsoft.com/office/officeart/2005/8/layout/hProcess11"/>
    <dgm:cxn modelId="{2E6ACF41-1F45-4505-A30E-5C17EF62C126}" type="presParOf" srcId="{39F90B2B-F577-41C4-82A3-90868287041F}" destId="{64F2FBFB-95DD-4A2E-9C68-3DE9339CDAB7}" srcOrd="1" destOrd="0" presId="urn:microsoft.com/office/officeart/2005/8/layout/hProcess11"/>
    <dgm:cxn modelId="{D0AEEA10-8160-491D-AA8F-A27C089A2CC0}" type="presParOf" srcId="{39F90B2B-F577-41C4-82A3-90868287041F}" destId="{EE52DC96-F76E-4089-8D1F-A0FDF4DB19DC}" srcOrd="2" destOrd="0" presId="urn:microsoft.com/office/officeart/2005/8/layout/hProcess11"/>
    <dgm:cxn modelId="{46DFE518-74D4-4354-A465-7D3FFDB41EEA}" type="presParOf" srcId="{47928A46-C74C-4FEA-A6B1-A9943A7DD27B}" destId="{BEA8A09B-D3BA-40B4-B156-98F304AD0964}" srcOrd="1" destOrd="0" presId="urn:microsoft.com/office/officeart/2005/8/layout/hProcess11"/>
    <dgm:cxn modelId="{98680023-63DA-4F1B-BFF1-55B2849270E0}" type="presParOf" srcId="{47928A46-C74C-4FEA-A6B1-A9943A7DD27B}" destId="{9812DFB4-60DD-48F5-BAAC-634B60469BCF}" srcOrd="2" destOrd="0" presId="urn:microsoft.com/office/officeart/2005/8/layout/hProcess11"/>
    <dgm:cxn modelId="{5E599DD7-30CA-424F-9062-B3480F86BFBB}" type="presParOf" srcId="{9812DFB4-60DD-48F5-BAAC-634B60469BCF}" destId="{C98AB057-B583-40AB-96CB-30848640A241}" srcOrd="0" destOrd="0" presId="urn:microsoft.com/office/officeart/2005/8/layout/hProcess11"/>
    <dgm:cxn modelId="{3C18AC3C-886F-4917-A163-97262EE5DE41}" type="presParOf" srcId="{9812DFB4-60DD-48F5-BAAC-634B60469BCF}" destId="{3BE61E95-3573-4EF1-AEFC-47E2A654B549}" srcOrd="1" destOrd="0" presId="urn:microsoft.com/office/officeart/2005/8/layout/hProcess11"/>
    <dgm:cxn modelId="{DF04ECAC-1287-489E-BEDB-7D5AC89C59A9}" type="presParOf" srcId="{9812DFB4-60DD-48F5-BAAC-634B60469BCF}" destId="{72CBC6A1-DBA2-42A4-AEBB-FF20761A6440}" srcOrd="2" destOrd="0" presId="urn:microsoft.com/office/officeart/2005/8/layout/hProcess11"/>
    <dgm:cxn modelId="{2FD431F9-AEEC-481D-B55E-874A7514ABFC}" type="presParOf" srcId="{47928A46-C74C-4FEA-A6B1-A9943A7DD27B}" destId="{3A83D47B-EBB2-4687-A400-9E895C36EF4E}" srcOrd="3" destOrd="0" presId="urn:microsoft.com/office/officeart/2005/8/layout/hProcess11"/>
    <dgm:cxn modelId="{10F8090A-22BB-48EC-BA1C-74EDFFD3FBED}" type="presParOf" srcId="{47928A46-C74C-4FEA-A6B1-A9943A7DD27B}" destId="{87633DAE-65B8-45B9-B2E1-D7250E606B7B}" srcOrd="4" destOrd="0" presId="urn:microsoft.com/office/officeart/2005/8/layout/hProcess11"/>
    <dgm:cxn modelId="{2AF38893-F27E-4140-8446-3B1197014CF1}" type="presParOf" srcId="{87633DAE-65B8-45B9-B2E1-D7250E606B7B}" destId="{9BE0A9AE-CD5B-4641-91C8-FF2592F201BF}" srcOrd="0" destOrd="0" presId="urn:microsoft.com/office/officeart/2005/8/layout/hProcess11"/>
    <dgm:cxn modelId="{5C566818-545B-4082-8437-2A06213B6376}" type="presParOf" srcId="{87633DAE-65B8-45B9-B2E1-D7250E606B7B}" destId="{AEAFF7B3-4C53-44C2-999B-3C35538764CD}" srcOrd="1" destOrd="0" presId="urn:microsoft.com/office/officeart/2005/8/layout/hProcess11"/>
    <dgm:cxn modelId="{51BFB22B-548E-4F12-A995-DBF3684D9653}" type="presParOf" srcId="{87633DAE-65B8-45B9-B2E1-D7250E606B7B}" destId="{F9D730A7-3444-48F2-AAC9-BF5E4D4FFD0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BC9AD-9E9A-4D7B-87C2-A4124F0D46F2}">
      <dsp:nvSpPr>
        <dsp:cNvPr id="0" name=""/>
        <dsp:cNvSpPr/>
      </dsp:nvSpPr>
      <dsp:spPr>
        <a:xfrm>
          <a:off x="0" y="2535443"/>
          <a:ext cx="13825537" cy="338059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4B069-D952-471C-944A-C026468CF28E}">
      <dsp:nvSpPr>
        <dsp:cNvPr id="0" name=""/>
        <dsp:cNvSpPr/>
      </dsp:nvSpPr>
      <dsp:spPr>
        <a:xfrm>
          <a:off x="6075" y="0"/>
          <a:ext cx="4009945" cy="338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rgbClr val="000000"/>
              </a:solidFill>
              <a:latin typeface="Nunito Sans"/>
            </a:rPr>
            <a:t>Design refuse collection mechanisms</a:t>
          </a:r>
          <a:endParaRPr lang="en-US" sz="3600" b="1" kern="1200"/>
        </a:p>
      </dsp:txBody>
      <dsp:txXfrm>
        <a:off x="6075" y="0"/>
        <a:ext cx="4009945" cy="3380591"/>
      </dsp:txXfrm>
    </dsp:sp>
    <dsp:sp modelId="{64F2FBFB-95DD-4A2E-9C68-3DE9339CDAB7}">
      <dsp:nvSpPr>
        <dsp:cNvPr id="0" name=""/>
        <dsp:cNvSpPr/>
      </dsp:nvSpPr>
      <dsp:spPr>
        <a:xfrm>
          <a:off x="1631340" y="3803165"/>
          <a:ext cx="845147" cy="8451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B057-B583-40AB-96CB-30848640A241}">
      <dsp:nvSpPr>
        <dsp:cNvPr id="0" name=""/>
        <dsp:cNvSpPr/>
      </dsp:nvSpPr>
      <dsp:spPr>
        <a:xfrm>
          <a:off x="4216518" y="5070886"/>
          <a:ext cx="4009945" cy="338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latin typeface="Nunito Sans"/>
            </a:rPr>
            <a:t>Train the YOLOv5s model </a:t>
          </a:r>
          <a:endParaRPr lang="en-US" sz="3600" b="1" kern="1200"/>
        </a:p>
      </dsp:txBody>
      <dsp:txXfrm>
        <a:off x="4216518" y="5070886"/>
        <a:ext cx="4009945" cy="3380591"/>
      </dsp:txXfrm>
    </dsp:sp>
    <dsp:sp modelId="{3BE61E95-3573-4EF1-AEFC-47E2A654B549}">
      <dsp:nvSpPr>
        <dsp:cNvPr id="0" name=""/>
        <dsp:cNvSpPr/>
      </dsp:nvSpPr>
      <dsp:spPr>
        <a:xfrm>
          <a:off x="5798917" y="3803165"/>
          <a:ext cx="845147" cy="8451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0A9AE-CD5B-4641-91C8-FF2592F201BF}">
      <dsp:nvSpPr>
        <dsp:cNvPr id="0" name=""/>
        <dsp:cNvSpPr/>
      </dsp:nvSpPr>
      <dsp:spPr>
        <a:xfrm>
          <a:off x="8426961" y="0"/>
          <a:ext cx="4009945" cy="338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Nunito Sans" pitchFamily="2" charset="0"/>
            </a:rPr>
            <a:t>Testing the components of  mobile tracker</a:t>
          </a:r>
        </a:p>
      </dsp:txBody>
      <dsp:txXfrm>
        <a:off x="8426961" y="0"/>
        <a:ext cx="4009945" cy="3380591"/>
      </dsp:txXfrm>
    </dsp:sp>
    <dsp:sp modelId="{AEAFF7B3-4C53-44C2-999B-3C35538764CD}">
      <dsp:nvSpPr>
        <dsp:cNvPr id="0" name=""/>
        <dsp:cNvSpPr/>
      </dsp:nvSpPr>
      <dsp:spPr>
        <a:xfrm>
          <a:off x="10009360" y="3803165"/>
          <a:ext cx="845147" cy="8451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D6BE6-9B4F-4332-B986-58E641322225}" type="datetimeFigureOut">
              <a:rPr lang="en-US" smtClean="0"/>
              <a:t>2023-10-24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B8AC-0674-4821-8D96-9A4C867B5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2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BC1B-E10E-4B30-9EDE-6A9B4259DBF4}" type="datetime1">
              <a:rPr lang="en-US" smtClean="0"/>
              <a:t>2023-10-24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7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77B0-4DAB-48C7-A36D-247436424A2B}" type="datetime1">
              <a:rPr lang="en-US" smtClean="0"/>
              <a:t>2023-10-24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2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72F1-A2A5-4DEF-A4D4-7CA6108EF9A1}" type="datetime1">
              <a:rPr lang="en-US" smtClean="0"/>
              <a:t>2023-10-24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2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8C980-CBE3-4406-913C-88C37AE26A64}" type="datetime1">
              <a:rPr lang="en-US" smtClean="0"/>
              <a:t>2023-10-24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355E-A8E2-4A72-9973-06CA088BF60D}" type="datetime1">
              <a:rPr lang="en-US" smtClean="0"/>
              <a:t>2023-10-24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5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E9AE-34AD-4120-9B5E-3100E4EFD082}" type="datetime1">
              <a:rPr lang="en-US" smtClean="0"/>
              <a:t>2023-10-24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6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6954-1F64-45FC-B29B-3FD90B12B796}" type="datetime1">
              <a:rPr lang="en-US" smtClean="0"/>
              <a:t>2023-10-24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6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4FF9-7A7B-4CED-8C58-19496FEE9318}" type="datetime1">
              <a:rPr lang="en-US" smtClean="0"/>
              <a:t>2023-10-24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2C24-426C-45D5-ACF8-E11860DD4112}" type="datetime1">
              <a:rPr lang="en-US" smtClean="0"/>
              <a:t>2023-10-24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C7AF6B99-3CE3-4318-AD98-70F4BFBCC20F}" type="datetime1">
              <a:rPr lang="en-US" smtClean="0"/>
              <a:t>2023-10-24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9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3FB3-60BF-4EB5-AF01-77CC0B413A49}" type="datetime1">
              <a:rPr lang="en-US" smtClean="0"/>
              <a:t>2023-10-24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3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A58656BD-782F-41ED-8B2D-DAE6F849B4BF}" type="datetime1">
              <a:rPr lang="en-US" smtClean="0"/>
              <a:t>2023-10-24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02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ft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2312098"/>
            <a:ext cx="14939020" cy="1960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7200">
                <a:solidFill>
                  <a:srgbClr val="004AAD"/>
                </a:solidFill>
                <a:latin typeface="Nunito Sans Heavy"/>
              </a:rPr>
              <a:t>Intelligent Beach Cleaning Robot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7619" y="7030290"/>
            <a:ext cx="11535537" cy="2127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>
                <a:solidFill>
                  <a:srgbClr val="000000"/>
                </a:solidFill>
                <a:latin typeface="Nunito Sans"/>
              </a:rPr>
              <a:t>Group –14:</a:t>
            </a:r>
            <a:endParaRPr lang="en-US"/>
          </a:p>
          <a:p>
            <a:pPr>
              <a:lnSpc>
                <a:spcPct val="125000"/>
              </a:lnSpc>
            </a:pPr>
            <a:r>
              <a:rPr lang="en-US" sz="2800">
                <a:solidFill>
                  <a:srgbClr val="000000"/>
                </a:solidFill>
                <a:latin typeface="Nunito Sans"/>
              </a:rPr>
              <a:t>190378X – Mahiliny J.</a:t>
            </a:r>
          </a:p>
          <a:p>
            <a:pPr>
              <a:lnSpc>
                <a:spcPct val="125000"/>
              </a:lnSpc>
            </a:pPr>
            <a:r>
              <a:rPr lang="en-US" sz="2800">
                <a:solidFill>
                  <a:srgbClr val="000000"/>
                </a:solidFill>
                <a:latin typeface="Nunito Sans"/>
              </a:rPr>
              <a:t>190091K – Barathraj M.</a:t>
            </a:r>
          </a:p>
          <a:p>
            <a:pPr>
              <a:lnSpc>
                <a:spcPct val="125000"/>
              </a:lnSpc>
            </a:pPr>
            <a:r>
              <a:rPr lang="en-US" sz="2800">
                <a:solidFill>
                  <a:srgbClr val="000000"/>
                </a:solidFill>
                <a:latin typeface="Nunito Sans"/>
              </a:rPr>
              <a:t>190722A – Yathunanthanasarma B.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C252-EF7E-BC3A-BC4E-7AEBBB65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</a:t>
            </a:fld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5C4FC-266A-2DAD-430B-E69F514704F8}"/>
              </a:ext>
            </a:extLst>
          </p:cNvPr>
          <p:cNvSpPr txBox="1"/>
          <p:nvPr/>
        </p:nvSpPr>
        <p:spPr>
          <a:xfrm>
            <a:off x="6693297" y="1295045"/>
            <a:ext cx="49014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latin typeface="Nunito Sans"/>
              </a:rPr>
              <a:t>EE4203 - Design Project</a:t>
            </a:r>
          </a:p>
          <a:p>
            <a:pPr algn="ctr"/>
            <a:endParaRPr lang="en-US" sz="3200">
              <a:latin typeface="Nunito Sans"/>
              <a:ea typeface="Calibri"/>
              <a:cs typeface="Calibri"/>
            </a:endParaRPr>
          </a:p>
          <a:p>
            <a:pPr algn="ctr"/>
            <a:endParaRPr lang="en-GB" sz="32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832CA-838F-9ED4-3E64-E86BC0991164}"/>
              </a:ext>
            </a:extLst>
          </p:cNvPr>
          <p:cNvSpPr txBox="1"/>
          <p:nvPr/>
        </p:nvSpPr>
        <p:spPr>
          <a:xfrm>
            <a:off x="6693297" y="1931623"/>
            <a:ext cx="490140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Nunito Sans"/>
              </a:rPr>
              <a:t>Progress Review 1</a:t>
            </a:r>
            <a:endParaRPr lang="en-US" sz="3200" b="1"/>
          </a:p>
          <a:p>
            <a:pPr algn="ctr"/>
            <a:endParaRPr lang="en-GB" sz="3200">
              <a:ea typeface="Calibri"/>
              <a:cs typeface="Calibri"/>
            </a:endParaRPr>
          </a:p>
        </p:txBody>
      </p:sp>
      <p:pic>
        <p:nvPicPr>
          <p:cNvPr id="8" name="Picture 7" descr="A logo of a university&#10;&#10;Description automatically generated">
            <a:extLst>
              <a:ext uri="{FF2B5EF4-FFF2-40B4-BE49-F238E27FC236}">
                <a16:creationId xmlns:a16="http://schemas.microsoft.com/office/drawing/2014/main" id="{1A1D9FB8-9D73-0C64-7789-332B52C0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942" y="4471569"/>
            <a:ext cx="2190115" cy="2302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C5F97-A603-0DE1-A1A5-742409B376D3}"/>
              </a:ext>
            </a:extLst>
          </p:cNvPr>
          <p:cNvSpPr txBox="1"/>
          <p:nvPr/>
        </p:nvSpPr>
        <p:spPr>
          <a:xfrm>
            <a:off x="12471400" y="8203304"/>
            <a:ext cx="5486400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>
                <a:latin typeface="Nunito Sans"/>
                <a:ea typeface="+mn-lt"/>
                <a:cs typeface="+mn-lt"/>
              </a:rPr>
              <a:t>Supervised by: </a:t>
            </a:r>
            <a:endParaRPr lang="en-US" sz="2800">
              <a:latin typeface="Nunito Sans"/>
              <a:ea typeface="+mn-lt"/>
              <a:cs typeface="+mn-lt"/>
            </a:endParaRPr>
          </a:p>
          <a:p>
            <a:pPr>
              <a:spcBef>
                <a:spcPts val="600"/>
              </a:spcBef>
            </a:pPr>
            <a:r>
              <a:rPr lang="en-US" sz="2800">
                <a:latin typeface="Nunito Sans"/>
                <a:ea typeface="+mn-lt"/>
                <a:cs typeface="+mn-lt"/>
              </a:rPr>
              <a:t>Prof. Buddhika Jayasekara</a:t>
            </a:r>
            <a:endParaRPr lang="en-GB" sz="2800">
              <a:latin typeface="Nunit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534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690" y="296252"/>
            <a:ext cx="117406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System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4DA15A-B264-BAD1-74CE-69951BB8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10</a:t>
            </a:fld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DF9F1-EC73-FF4C-BD02-623DD0BAF602}"/>
              </a:ext>
            </a:extLst>
          </p:cNvPr>
          <p:cNvSpPr txBox="1"/>
          <p:nvPr/>
        </p:nvSpPr>
        <p:spPr>
          <a:xfrm>
            <a:off x="3056783" y="2668913"/>
            <a:ext cx="266602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Mapping &amp; Obstacle Avoidance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0DF7A-FF42-5076-4B7A-484BFADD1448}"/>
              </a:ext>
            </a:extLst>
          </p:cNvPr>
          <p:cNvSpPr txBox="1"/>
          <p:nvPr/>
        </p:nvSpPr>
        <p:spPr>
          <a:xfrm>
            <a:off x="3316430" y="6281980"/>
            <a:ext cx="23021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4D33E-83F1-FA48-4FA6-88CF8A19BCED}"/>
              </a:ext>
            </a:extLst>
          </p:cNvPr>
          <p:cNvSpPr txBox="1"/>
          <p:nvPr/>
        </p:nvSpPr>
        <p:spPr>
          <a:xfrm>
            <a:off x="6075941" y="4073772"/>
            <a:ext cx="3398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VFH Algorithm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Pre-defined Path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4AD07B1-DCAD-3440-BB31-3196CA64BBC0}"/>
              </a:ext>
            </a:extLst>
          </p:cNvPr>
          <p:cNvSpPr/>
          <p:nvPr/>
        </p:nvSpPr>
        <p:spPr>
          <a:xfrm>
            <a:off x="3593453" y="7431430"/>
            <a:ext cx="1194703" cy="1057515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D7432-C3C8-9982-BBA7-3B0CC0490B45}"/>
              </a:ext>
            </a:extLst>
          </p:cNvPr>
          <p:cNvSpPr txBox="1"/>
          <p:nvPr/>
        </p:nvSpPr>
        <p:spPr>
          <a:xfrm>
            <a:off x="13034145" y="6081372"/>
            <a:ext cx="225906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Raking Mechanism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239BC-E316-C5E8-BE4F-50DE37A96BA2}"/>
              </a:ext>
            </a:extLst>
          </p:cNvPr>
          <p:cNvSpPr txBox="1"/>
          <p:nvPr/>
        </p:nvSpPr>
        <p:spPr>
          <a:xfrm>
            <a:off x="13034145" y="2892593"/>
            <a:ext cx="225906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Sieving Shaker Mechanism</a:t>
            </a:r>
          </a:p>
        </p:txBody>
      </p:sp>
      <p:pic>
        <p:nvPicPr>
          <p:cNvPr id="18" name="Graphic 17" descr="Robot with solid fill">
            <a:extLst>
              <a:ext uri="{FF2B5EF4-FFF2-40B4-BE49-F238E27FC236}">
                <a16:creationId xmlns:a16="http://schemas.microsoft.com/office/drawing/2014/main" id="{80560D5A-8123-80C8-18B9-A6082D48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31161" y="3776320"/>
            <a:ext cx="1638901" cy="1980083"/>
          </a:xfrm>
          <a:prstGeom prst="rect">
            <a:avLst/>
          </a:prstGeom>
        </p:spPr>
      </p:pic>
      <p:pic>
        <p:nvPicPr>
          <p:cNvPr id="22" name="Graphic 21" descr="Web cam with solid fill">
            <a:extLst>
              <a:ext uri="{FF2B5EF4-FFF2-40B4-BE49-F238E27FC236}">
                <a16:creationId xmlns:a16="http://schemas.microsoft.com/office/drawing/2014/main" id="{EB9B0177-76EE-CFD9-F892-7EE3C3B00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141" y="5801920"/>
            <a:ext cx="914400" cy="914400"/>
          </a:xfrm>
          <a:prstGeom prst="rect">
            <a:avLst/>
          </a:prstGeom>
        </p:spPr>
      </p:pic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AF647053-5824-210B-4542-F92D62A405E0}"/>
              </a:ext>
            </a:extLst>
          </p:cNvPr>
          <p:cNvSpPr/>
          <p:nvPr/>
        </p:nvSpPr>
        <p:spPr>
          <a:xfrm>
            <a:off x="3466364" y="4201634"/>
            <a:ext cx="1417000" cy="1113001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maps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24DA17-A293-30E7-C5B3-43E68A6AFEFC}"/>
              </a:ext>
            </a:extLst>
          </p:cNvPr>
          <p:cNvSpPr txBox="1"/>
          <p:nvPr/>
        </p:nvSpPr>
        <p:spPr>
          <a:xfrm>
            <a:off x="10376451" y="4275717"/>
            <a:ext cx="1736147" cy="860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</a:t>
            </a:r>
          </a:p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EB89FF-EB06-C5BC-407A-4C77D5D53CC4}"/>
              </a:ext>
            </a:extLst>
          </p:cNvPr>
          <p:cNvCxnSpPr/>
          <p:nvPr/>
        </p:nvCxnSpPr>
        <p:spPr>
          <a:xfrm>
            <a:off x="2070952" y="3084412"/>
            <a:ext cx="998584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6312E8-ECF1-BA69-5F6C-4BB8BC0F5601}"/>
              </a:ext>
            </a:extLst>
          </p:cNvPr>
          <p:cNvCxnSpPr>
            <a:cxnSpLocks/>
          </p:cNvCxnSpPr>
          <p:nvPr/>
        </p:nvCxnSpPr>
        <p:spPr>
          <a:xfrm>
            <a:off x="4186085" y="6743645"/>
            <a:ext cx="0" cy="68778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889FD2-2AE0-431A-D0C6-AA4DA5D9C158}"/>
              </a:ext>
            </a:extLst>
          </p:cNvPr>
          <p:cNvCxnSpPr>
            <a:cxnSpLocks/>
          </p:cNvCxnSpPr>
          <p:nvPr/>
        </p:nvCxnSpPr>
        <p:spPr>
          <a:xfrm>
            <a:off x="9480753" y="4704918"/>
            <a:ext cx="889556" cy="13915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A9ED8-2D33-C566-1790-189791DEA1F7}"/>
              </a:ext>
            </a:extLst>
          </p:cNvPr>
          <p:cNvCxnSpPr>
            <a:cxnSpLocks/>
          </p:cNvCxnSpPr>
          <p:nvPr/>
        </p:nvCxnSpPr>
        <p:spPr>
          <a:xfrm>
            <a:off x="4181009" y="3523731"/>
            <a:ext cx="0" cy="68778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68D28C-6DAE-5C24-7E90-0B44FBDAA0CF}"/>
              </a:ext>
            </a:extLst>
          </p:cNvPr>
          <p:cNvCxnSpPr>
            <a:cxnSpLocks/>
          </p:cNvCxnSpPr>
          <p:nvPr/>
        </p:nvCxnSpPr>
        <p:spPr>
          <a:xfrm>
            <a:off x="1974541" y="6512812"/>
            <a:ext cx="1337033" cy="14539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D0221F-5C5D-4DE9-5E25-4FC22113E611}"/>
              </a:ext>
            </a:extLst>
          </p:cNvPr>
          <p:cNvSpPr txBox="1"/>
          <p:nvPr/>
        </p:nvSpPr>
        <p:spPr>
          <a:xfrm>
            <a:off x="351540" y="3457498"/>
            <a:ext cx="24083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latin typeface="Times New Roman"/>
                <a:ea typeface="Calibri"/>
                <a:cs typeface="Calibri"/>
              </a:rPr>
              <a:t>Sensor</a:t>
            </a:r>
          </a:p>
          <a:p>
            <a:pPr algn="ctr"/>
            <a:r>
              <a:rPr lang="en-GB" sz="2000">
                <a:latin typeface="Times New Roman"/>
                <a:ea typeface="Calibri"/>
                <a:cs typeface="Calibri"/>
              </a:rPr>
              <a:t>(Laser Range Finder / Ultrasonic)</a:t>
            </a:r>
            <a:endParaRPr lang="en-GB" sz="2000"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20D645-888D-0020-6E7B-92DB74791234}"/>
              </a:ext>
            </a:extLst>
          </p:cNvPr>
          <p:cNvSpPr txBox="1"/>
          <p:nvPr/>
        </p:nvSpPr>
        <p:spPr>
          <a:xfrm>
            <a:off x="1020337" y="6559465"/>
            <a:ext cx="11310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>
                <a:latin typeface="Times New Roman"/>
                <a:ea typeface="Calibri"/>
                <a:cs typeface="Calibri"/>
              </a:rPr>
              <a:t>Camera</a:t>
            </a:r>
          </a:p>
          <a:p>
            <a:pPr algn="l"/>
            <a:r>
              <a:rPr lang="en-GB" sz="2000">
                <a:latin typeface="Times New Roman"/>
                <a:cs typeface="Calibri"/>
              </a:rPr>
              <a:t>(RGB)</a:t>
            </a:r>
            <a:endParaRPr lang="en-GB" sz="2000">
              <a:latin typeface="Times New Roman"/>
              <a:cs typeface="Times New Roman"/>
            </a:endParaRPr>
          </a:p>
        </p:txBody>
      </p:sp>
      <p:pic>
        <p:nvPicPr>
          <p:cNvPr id="35" name="Picture 34" descr="A black and white symbol&#10;&#10;Description automatically generated">
            <a:extLst>
              <a:ext uri="{FF2B5EF4-FFF2-40B4-BE49-F238E27FC236}">
                <a16:creationId xmlns:a16="http://schemas.microsoft.com/office/drawing/2014/main" id="{748533A1-7CD0-BA9A-A549-DA7F050172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37" y="2614888"/>
            <a:ext cx="908843" cy="9088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D26035-86E1-448B-8510-42EF8AED8BEC}"/>
              </a:ext>
            </a:extLst>
          </p:cNvPr>
          <p:cNvCxnSpPr>
            <a:cxnSpLocks/>
          </p:cNvCxnSpPr>
          <p:nvPr/>
        </p:nvCxnSpPr>
        <p:spPr>
          <a:xfrm>
            <a:off x="5130508" y="3523731"/>
            <a:ext cx="0" cy="2758249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94">
            <a:extLst>
              <a:ext uri="{FF2B5EF4-FFF2-40B4-BE49-F238E27FC236}">
                <a16:creationId xmlns:a16="http://schemas.microsoft.com/office/drawing/2014/main" id="{031BEB0F-5DAC-49AB-D67F-F3DC45C42EB0}"/>
              </a:ext>
            </a:extLst>
          </p:cNvPr>
          <p:cNvCxnSpPr>
            <a:cxnSpLocks/>
          </p:cNvCxnSpPr>
          <p:nvPr/>
        </p:nvCxnSpPr>
        <p:spPr>
          <a:xfrm>
            <a:off x="15293211" y="3327398"/>
            <a:ext cx="1255743" cy="111948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94">
            <a:extLst>
              <a:ext uri="{FF2B5EF4-FFF2-40B4-BE49-F238E27FC236}">
                <a16:creationId xmlns:a16="http://schemas.microsoft.com/office/drawing/2014/main" id="{E8468AE2-41C0-C778-D7E2-F46728546127}"/>
              </a:ext>
            </a:extLst>
          </p:cNvPr>
          <p:cNvCxnSpPr>
            <a:cxnSpLocks/>
          </p:cNvCxnSpPr>
          <p:nvPr/>
        </p:nvCxnSpPr>
        <p:spPr>
          <a:xfrm flipV="1">
            <a:off x="12118740" y="3378377"/>
            <a:ext cx="915405" cy="131385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94">
            <a:extLst>
              <a:ext uri="{FF2B5EF4-FFF2-40B4-BE49-F238E27FC236}">
                <a16:creationId xmlns:a16="http://schemas.microsoft.com/office/drawing/2014/main" id="{E863476A-C5F4-AA35-FED1-CC3FCEA48DE7}"/>
              </a:ext>
            </a:extLst>
          </p:cNvPr>
          <p:cNvCxnSpPr>
            <a:cxnSpLocks/>
          </p:cNvCxnSpPr>
          <p:nvPr/>
        </p:nvCxnSpPr>
        <p:spPr>
          <a:xfrm flipV="1">
            <a:off x="15293211" y="5259216"/>
            <a:ext cx="1255743" cy="124856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94">
            <a:extLst>
              <a:ext uri="{FF2B5EF4-FFF2-40B4-BE49-F238E27FC236}">
                <a16:creationId xmlns:a16="http://schemas.microsoft.com/office/drawing/2014/main" id="{D22800D2-1DA3-C487-0B56-135D66594538}"/>
              </a:ext>
            </a:extLst>
          </p:cNvPr>
          <p:cNvCxnSpPr>
            <a:cxnSpLocks/>
          </p:cNvCxnSpPr>
          <p:nvPr/>
        </p:nvCxnSpPr>
        <p:spPr>
          <a:xfrm>
            <a:off x="12118740" y="4814151"/>
            <a:ext cx="915405" cy="184274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94">
            <a:extLst>
              <a:ext uri="{FF2B5EF4-FFF2-40B4-BE49-F238E27FC236}">
                <a16:creationId xmlns:a16="http://schemas.microsoft.com/office/drawing/2014/main" id="{D37A1C56-487F-DD15-F377-E819CC6D55CB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5722804" y="3084412"/>
            <a:ext cx="2052471" cy="98936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94">
            <a:extLst>
              <a:ext uri="{FF2B5EF4-FFF2-40B4-BE49-F238E27FC236}">
                <a16:creationId xmlns:a16="http://schemas.microsoft.com/office/drawing/2014/main" id="{F916E41F-5193-8DB7-9B61-C92719F27947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618629" y="5274101"/>
            <a:ext cx="2156646" cy="123871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69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73690" y="502681"/>
            <a:ext cx="117406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Physical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10293C4-6D8A-02D7-C0FE-368725A0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11</a:t>
            </a:fld>
            <a:endParaRPr lang="en-US" sz="3600"/>
          </a:p>
        </p:txBody>
      </p:sp>
      <p:pic>
        <p:nvPicPr>
          <p:cNvPr id="3" name="Picture 2" descr="A robot on a tile floor&#10;&#10;Description automatically generated">
            <a:extLst>
              <a:ext uri="{FF2B5EF4-FFF2-40B4-BE49-F238E27FC236}">
                <a16:creationId xmlns:a16="http://schemas.microsoft.com/office/drawing/2014/main" id="{55D6AB47-C3D1-22DA-BBC8-C9AD211C6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0" t="14128" r="13042" b="23346"/>
          <a:stretch/>
        </p:blipFill>
        <p:spPr>
          <a:xfrm>
            <a:off x="5973119" y="3002975"/>
            <a:ext cx="5385276" cy="3766903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92C5A6DD-C782-3C80-FDBD-4CAB2FC6788E}"/>
              </a:ext>
            </a:extLst>
          </p:cNvPr>
          <p:cNvSpPr/>
          <p:nvPr/>
        </p:nvSpPr>
        <p:spPr>
          <a:xfrm>
            <a:off x="4279042" y="4932288"/>
            <a:ext cx="1621507" cy="76200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A6BA18D-B2DA-1EC8-CD33-9E611A1079C6}"/>
              </a:ext>
            </a:extLst>
          </p:cNvPr>
          <p:cNvSpPr/>
          <p:nvPr/>
        </p:nvSpPr>
        <p:spPr>
          <a:xfrm flipH="1">
            <a:off x="11415815" y="3535923"/>
            <a:ext cx="1854970" cy="76200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C14D77E-929B-D7D5-2B76-ACDFE5A9B31B}"/>
              </a:ext>
            </a:extLst>
          </p:cNvPr>
          <p:cNvSpPr/>
          <p:nvPr/>
        </p:nvSpPr>
        <p:spPr>
          <a:xfrm>
            <a:off x="880302" y="3002976"/>
            <a:ext cx="2564891" cy="129494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Nunito Sans"/>
              </a:rPr>
              <a:t>Raking Mechanism</a:t>
            </a:r>
          </a:p>
          <a:p>
            <a:pPr algn="ctr"/>
            <a:endParaRPr lang="en-US">
              <a:solidFill>
                <a:schemeClr val="tx1"/>
              </a:solidFill>
              <a:latin typeface="Nunito Sans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5A13264-AEF9-3F51-B6E4-53C89F50006F}"/>
              </a:ext>
            </a:extLst>
          </p:cNvPr>
          <p:cNvSpPr/>
          <p:nvPr/>
        </p:nvSpPr>
        <p:spPr>
          <a:xfrm flipH="1" flipV="1">
            <a:off x="14555602" y="5072680"/>
            <a:ext cx="2901215" cy="1348603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9EECE8-6856-C74B-5B94-A69286997733}"/>
              </a:ext>
            </a:extLst>
          </p:cNvPr>
          <p:cNvSpPr/>
          <p:nvPr/>
        </p:nvSpPr>
        <p:spPr>
          <a:xfrm>
            <a:off x="6146646" y="6870523"/>
            <a:ext cx="4950492" cy="85344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Nunito Sans"/>
              </a:rPr>
              <a:t>Tracked Mobile Robot</a:t>
            </a:r>
          </a:p>
          <a:p>
            <a:pPr algn="ctr"/>
            <a:r>
              <a:rPr lang="en-US" sz="2400">
                <a:solidFill>
                  <a:schemeClr val="tx1"/>
                </a:solidFill>
                <a:latin typeface="Nunito Sans"/>
              </a:rPr>
              <a:t>(Available in our laboratory)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4E759-5BDE-0381-0434-11A1A347A0F8}"/>
              </a:ext>
            </a:extLst>
          </p:cNvPr>
          <p:cNvSpPr txBox="1"/>
          <p:nvPr/>
        </p:nvSpPr>
        <p:spPr>
          <a:xfrm>
            <a:off x="14818546" y="5313288"/>
            <a:ext cx="237532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latin typeface="Nunito Sans"/>
              </a:rPr>
              <a:t>Sieving Shaker Mechanism</a:t>
            </a:r>
          </a:p>
          <a:p>
            <a:endParaRPr lang="en-US"/>
          </a:p>
        </p:txBody>
      </p:sp>
      <p:pic>
        <p:nvPicPr>
          <p:cNvPr id="5" name="Picture 4" descr="A blue and white objec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B5BABDBA-C8D3-DD19-8F47-9D1AC3C9F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r="17682"/>
          <a:stretch/>
        </p:blipFill>
        <p:spPr>
          <a:xfrm>
            <a:off x="194032" y="4622086"/>
            <a:ext cx="4055483" cy="3101877"/>
          </a:xfrm>
          <a:prstGeom prst="rect">
            <a:avLst/>
          </a:prstGeom>
        </p:spPr>
      </p:pic>
      <p:pic>
        <p:nvPicPr>
          <p:cNvPr id="4" name="Picture 3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DA159577-BBB6-D71E-D1CC-378F0A6D9C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r="3312"/>
          <a:stretch/>
        </p:blipFill>
        <p:spPr>
          <a:xfrm>
            <a:off x="13398142" y="2159605"/>
            <a:ext cx="4510048" cy="25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5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12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ECDA896-3A3C-32A0-4E85-EDB9DD356DF5}"/>
              </a:ext>
            </a:extLst>
          </p:cNvPr>
          <p:cNvSpPr txBox="1"/>
          <p:nvPr/>
        </p:nvSpPr>
        <p:spPr>
          <a:xfrm>
            <a:off x="3891314" y="0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Progress up to Now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8CD1E6-652B-3B06-AA0E-7F800993C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8146924"/>
              </p:ext>
            </p:extLst>
          </p:nvPr>
        </p:nvGraphicFramePr>
        <p:xfrm>
          <a:off x="2533650" y="917761"/>
          <a:ext cx="13825537" cy="845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E9F331D-1B42-8905-5352-9B75A702BF06}"/>
              </a:ext>
            </a:extLst>
          </p:cNvPr>
          <p:cNvSpPr txBox="1"/>
          <p:nvPr/>
        </p:nvSpPr>
        <p:spPr>
          <a:xfrm>
            <a:off x="4343401" y="4728001"/>
            <a:ext cx="5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F2CD8-5AB7-7385-BD7E-FB6E11E20F90}"/>
              </a:ext>
            </a:extLst>
          </p:cNvPr>
          <p:cNvSpPr txBox="1"/>
          <p:nvPr/>
        </p:nvSpPr>
        <p:spPr>
          <a:xfrm>
            <a:off x="8502067" y="4728000"/>
            <a:ext cx="5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E0804-4EB0-3004-C84D-C140AFF7A5BE}"/>
              </a:ext>
            </a:extLst>
          </p:cNvPr>
          <p:cNvSpPr txBox="1"/>
          <p:nvPr/>
        </p:nvSpPr>
        <p:spPr>
          <a:xfrm>
            <a:off x="12660733" y="4727999"/>
            <a:ext cx="5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132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13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9798CD4-09ED-F254-3B2A-1813622B1F0B}"/>
              </a:ext>
            </a:extLst>
          </p:cNvPr>
          <p:cNvSpPr txBox="1"/>
          <p:nvPr/>
        </p:nvSpPr>
        <p:spPr>
          <a:xfrm>
            <a:off x="2124074" y="49634"/>
            <a:ext cx="14039851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Raking Mode of Refuse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2090D-F8C8-3213-B2DE-09DE3580AB31}"/>
              </a:ext>
            </a:extLst>
          </p:cNvPr>
          <p:cNvSpPr txBox="1"/>
          <p:nvPr/>
        </p:nvSpPr>
        <p:spPr>
          <a:xfrm>
            <a:off x="9144744" y="1704097"/>
            <a:ext cx="862584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A</a:t>
            </a:r>
            <a:r>
              <a:rPr lang="en-US" sz="2800" b="0" i="0">
                <a:effectLst/>
                <a:latin typeface="Nunito Sans" pitchFamily="2" charset="0"/>
              </a:rPr>
              <a:t> rake-like implement </a:t>
            </a:r>
            <a:r>
              <a:rPr lang="en-US" sz="2800">
                <a:latin typeface="Nunito Sans" pitchFamily="2" charset="0"/>
              </a:rPr>
              <a:t>t</a:t>
            </a:r>
            <a:r>
              <a:rPr lang="en-US" sz="2800" b="0" i="0">
                <a:effectLst/>
                <a:latin typeface="Nunito Sans" pitchFamily="2" charset="0"/>
              </a:rPr>
              <a:t>o scoop up surface-level debris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A revolute joint arm (1 DOF) to lift the debris into the storage bin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0" i="0">
                <a:effectLst/>
                <a:latin typeface="Nunito Sans" pitchFamily="2" charset="0"/>
              </a:rPr>
              <a:t>Refuse collection, Combining with object detection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0" i="0">
                <a:effectLst/>
                <a:latin typeface="Nunito Sans" pitchFamily="2" charset="0"/>
              </a:rPr>
              <a:t>Ensures that the robot can be quickly serviced, minimizing downtime during cleaning operations</a:t>
            </a:r>
          </a:p>
        </p:txBody>
      </p:sp>
      <p:pic>
        <p:nvPicPr>
          <p:cNvPr id="3" name="Picture 2" descr="A blue object with long teeth&#10;&#10;Description automatically generated with medium confidence">
            <a:extLst>
              <a:ext uri="{FF2B5EF4-FFF2-40B4-BE49-F238E27FC236}">
                <a16:creationId xmlns:a16="http://schemas.microsoft.com/office/drawing/2014/main" id="{AD1F816D-2C19-D590-0830-4C50F7899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6" y="2267977"/>
            <a:ext cx="8093141" cy="5502117"/>
          </a:xfrm>
          <a:prstGeom prst="rect">
            <a:avLst/>
          </a:prstGeom>
          <a:ln w="22225">
            <a:solidFill>
              <a:schemeClr val="tx1">
                <a:alpha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495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14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9798CD4-09ED-F254-3B2A-1813622B1F0B}"/>
              </a:ext>
            </a:extLst>
          </p:cNvPr>
          <p:cNvSpPr txBox="1"/>
          <p:nvPr/>
        </p:nvSpPr>
        <p:spPr>
          <a:xfrm>
            <a:off x="3190874" y="0"/>
            <a:ext cx="11906252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Design of Raking Mechanism</a:t>
            </a:r>
          </a:p>
        </p:txBody>
      </p:sp>
      <p:pic>
        <p:nvPicPr>
          <p:cNvPr id="7" name="Picture 6" descr="A blueprint of a machine&#10;&#10;Description automatically generated">
            <a:extLst>
              <a:ext uri="{FF2B5EF4-FFF2-40B4-BE49-F238E27FC236}">
                <a16:creationId xmlns:a16="http://schemas.microsoft.com/office/drawing/2014/main" id="{26E24BE4-A7CC-F860-09BC-35358399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8" y="1224454"/>
            <a:ext cx="11597219" cy="8239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A17A7-053B-2A8D-27EA-F01D166EADB1}"/>
              </a:ext>
            </a:extLst>
          </p:cNvPr>
          <p:cNvSpPr txBox="1"/>
          <p:nvPr/>
        </p:nvSpPr>
        <p:spPr>
          <a:xfrm>
            <a:off x="12367210" y="2512010"/>
            <a:ext cx="59207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Rake parameters</a:t>
            </a:r>
          </a:p>
          <a:p>
            <a:r>
              <a:rPr lang="en-US" sz="2800">
                <a:latin typeface="Nunito Sans" pitchFamily="2" charset="0"/>
              </a:rPr>
              <a:t>	= 32 cm x 25 cm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>
              <a:latin typeface="Nunito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>
              <a:latin typeface="Nunito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Height from landscape </a:t>
            </a:r>
          </a:p>
          <a:p>
            <a:r>
              <a:rPr lang="en-US" sz="2800">
                <a:latin typeface="Nunito Sans" pitchFamily="2" charset="0"/>
              </a:rPr>
              <a:t>	= 20.4 cm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>
              <a:latin typeface="Nunito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>
              <a:latin typeface="Nunito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Each rake branch has,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30 : 31 Dual Curve Bending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1.6 cm space in the array</a:t>
            </a:r>
          </a:p>
        </p:txBody>
      </p:sp>
    </p:spTree>
    <p:extLst>
      <p:ext uri="{BB962C8B-B14F-4D97-AF65-F5344CB8AC3E}">
        <p14:creationId xmlns:p14="http://schemas.microsoft.com/office/powerpoint/2010/main" val="75888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15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7C79B25-4AD6-6AF2-2843-2B72A7F1552D}"/>
              </a:ext>
            </a:extLst>
          </p:cNvPr>
          <p:cNvSpPr txBox="1"/>
          <p:nvPr/>
        </p:nvSpPr>
        <p:spPr>
          <a:xfrm>
            <a:off x="1726405" y="49634"/>
            <a:ext cx="14835189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Motion Study of Raking Mechanism</a:t>
            </a:r>
          </a:p>
        </p:txBody>
      </p:sp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19234E98-3487-3DD4-54B3-BE427803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28" y="1380767"/>
            <a:ext cx="9797892" cy="5391802"/>
          </a:xfrm>
          <a:prstGeom prst="rect">
            <a:avLst/>
          </a:prstGeom>
        </p:spPr>
      </p:pic>
      <p:pic>
        <p:nvPicPr>
          <p:cNvPr id="11" name="Picture 10" descr="A clip of a metal object&#10;&#10;Description automatically generated with medium confidence">
            <a:extLst>
              <a:ext uri="{FF2B5EF4-FFF2-40B4-BE49-F238E27FC236}">
                <a16:creationId xmlns:a16="http://schemas.microsoft.com/office/drawing/2014/main" id="{93906568-D63E-E7FB-076E-A6A2E4897D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7" r="26533"/>
          <a:stretch/>
        </p:blipFill>
        <p:spPr>
          <a:xfrm>
            <a:off x="1417319" y="1380767"/>
            <a:ext cx="5455921" cy="5391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8C4EEB-0901-C0E1-9AFA-30D3CF156F17}"/>
              </a:ext>
            </a:extLst>
          </p:cNvPr>
          <p:cNvSpPr txBox="1"/>
          <p:nvPr/>
        </p:nvSpPr>
        <p:spPr>
          <a:xfrm>
            <a:off x="1726405" y="7195759"/>
            <a:ext cx="154947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>
                <a:latin typeface="Nunito Sans" pitchFamily="2" charset="0"/>
              </a:rPr>
              <a:t>When the object is detected, this raking arm starts its motion.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>
                <a:latin typeface="Nunito Sans" pitchFamily="2" charset="0"/>
              </a:rPr>
              <a:t>Pick the debris from the landscape and rotate through the revolute joint by 90 to 150 degree using servo motors.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>
                <a:latin typeface="Nunito Sans" pitchFamily="2" charset="0"/>
              </a:rPr>
              <a:t>Here, it is tested with 90 degree - one rotation with 10 rpm speed.</a:t>
            </a:r>
          </a:p>
        </p:txBody>
      </p:sp>
    </p:spTree>
    <p:extLst>
      <p:ext uri="{BB962C8B-B14F-4D97-AF65-F5344CB8AC3E}">
        <p14:creationId xmlns:p14="http://schemas.microsoft.com/office/powerpoint/2010/main" val="229277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16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C8D7F7-71E5-5AF6-34CC-89E2C3EF96E9}"/>
              </a:ext>
            </a:extLst>
          </p:cNvPr>
          <p:cNvSpPr txBox="1"/>
          <p:nvPr/>
        </p:nvSpPr>
        <p:spPr>
          <a:xfrm>
            <a:off x="507206" y="303097"/>
            <a:ext cx="17273587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Sieving Shaker Mode of Refuse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15077-49D4-AC60-D3B3-AE9B811CAE20}"/>
              </a:ext>
            </a:extLst>
          </p:cNvPr>
          <p:cNvSpPr txBox="1"/>
          <p:nvPr/>
        </p:nvSpPr>
        <p:spPr>
          <a:xfrm>
            <a:off x="8389258" y="2134984"/>
            <a:ext cx="9795756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A sand directo</a:t>
            </a:r>
            <a:r>
              <a:rPr lang="en-US" sz="2800">
                <a:latin typeface="Nunito Sans" pitchFamily="2" charset="0"/>
              </a:rPr>
              <a:t>r to lift the debris up to the sieve area</a:t>
            </a:r>
            <a:endParaRPr lang="en-US" sz="2800" i="0">
              <a:effectLst/>
              <a:latin typeface="Nunito Sans" pitchFamily="2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Vibrating mesh to sift through sand</a:t>
            </a:r>
            <a:endParaRPr lang="en-US" sz="2800">
              <a:latin typeface="Nunito Sans" pitchFamily="2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Capture larger debris such as plastic, glass, wrappers and driftwood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Allows smaller particles like sand grains to pass through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The collected refuse - transported to a storage compartment for later disposal</a:t>
            </a:r>
          </a:p>
        </p:txBody>
      </p:sp>
      <p:pic>
        <p:nvPicPr>
          <p:cNvPr id="3" name="Picture 2" descr="A blue and grey box&#10;&#10;Description automatically generated">
            <a:extLst>
              <a:ext uri="{FF2B5EF4-FFF2-40B4-BE49-F238E27FC236}">
                <a16:creationId xmlns:a16="http://schemas.microsoft.com/office/drawing/2014/main" id="{9D81612A-8CF1-F97C-941F-E02C93C7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5" y="2907992"/>
            <a:ext cx="6923432" cy="4833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5BAC2-63C4-3D9D-847A-F0A29D2B4696}"/>
              </a:ext>
            </a:extLst>
          </p:cNvPr>
          <p:cNvSpPr txBox="1"/>
          <p:nvPr/>
        </p:nvSpPr>
        <p:spPr>
          <a:xfrm>
            <a:off x="6117989" y="3106057"/>
            <a:ext cx="18723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Mesh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772D5-8C6B-5CEE-74A3-7D37C8AB84EC}"/>
              </a:ext>
            </a:extLst>
          </p:cNvPr>
          <p:cNvSpPr txBox="1"/>
          <p:nvPr/>
        </p:nvSpPr>
        <p:spPr>
          <a:xfrm>
            <a:off x="435427" y="8539460"/>
            <a:ext cx="18723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Sand Director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0D8B39-F566-5F96-1F0A-97AA63A1FE9C}"/>
              </a:ext>
            </a:extLst>
          </p:cNvPr>
          <p:cNvCxnSpPr>
            <a:cxnSpLocks/>
          </p:cNvCxnSpPr>
          <p:nvPr/>
        </p:nvCxnSpPr>
        <p:spPr>
          <a:xfrm flipH="1">
            <a:off x="4339771" y="3579263"/>
            <a:ext cx="2322286" cy="1703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62CA9-B869-F9FB-3305-274BC77CB989}"/>
              </a:ext>
            </a:extLst>
          </p:cNvPr>
          <p:cNvCxnSpPr>
            <a:cxnSpLocks/>
          </p:cNvCxnSpPr>
          <p:nvPr/>
        </p:nvCxnSpPr>
        <p:spPr>
          <a:xfrm flipV="1">
            <a:off x="1248229" y="6676571"/>
            <a:ext cx="1175657" cy="1862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20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17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578F5A7-015F-5E21-DB94-68CF0C8592AD}"/>
              </a:ext>
            </a:extLst>
          </p:cNvPr>
          <p:cNvSpPr txBox="1"/>
          <p:nvPr/>
        </p:nvSpPr>
        <p:spPr>
          <a:xfrm>
            <a:off x="1898808" y="613226"/>
            <a:ext cx="15291912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>
                <a:solidFill>
                  <a:srgbClr val="004AAD"/>
                </a:solidFill>
                <a:latin typeface="Nunito Sans Heavy"/>
              </a:rPr>
              <a:t>Design of Sieving Shaker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666AC-4C3D-D772-471B-8DB9332DF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/>
        </p:blipFill>
        <p:spPr>
          <a:xfrm>
            <a:off x="387674" y="1638323"/>
            <a:ext cx="10846383" cy="7636306"/>
          </a:xfrm>
          <a:prstGeom prst="rect">
            <a:avLst/>
          </a:prstGeom>
          <a:solidFill>
            <a:schemeClr val="tx1">
              <a:alpha val="0"/>
            </a:schemeClr>
          </a:solidFill>
          <a:ln w="19050" cmpd="sng">
            <a:solidFill>
              <a:schemeClr val="tx1">
                <a:alpha val="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5F9957-D664-AD68-DE0B-F1F30B82C27F}"/>
              </a:ext>
            </a:extLst>
          </p:cNvPr>
          <p:cNvSpPr/>
          <p:nvPr/>
        </p:nvSpPr>
        <p:spPr>
          <a:xfrm>
            <a:off x="362857" y="1628889"/>
            <a:ext cx="10871200" cy="76457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6A90A-0866-AE60-8562-369D0E9DAFFB}"/>
              </a:ext>
            </a:extLst>
          </p:cNvPr>
          <p:cNvSpPr txBox="1"/>
          <p:nvPr/>
        </p:nvSpPr>
        <p:spPr>
          <a:xfrm>
            <a:off x="11608383" y="2637686"/>
            <a:ext cx="6226628" cy="501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Vibrating Mesh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Height  = 6 cm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Mesh Dimension = </a:t>
            </a:r>
            <a:r>
              <a:rPr lang="en-US" sz="2800" dirty="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32</a:t>
            </a:r>
            <a:r>
              <a:rPr lang="en-US" sz="2800" dirty="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 cm x 40 cm</a:t>
            </a:r>
            <a:endParaRPr lang="en-US" sz="2800" dirty="0">
              <a:latin typeface="Nunito Sans" pitchFamily="2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Mesh Area 	=  </a:t>
            </a:r>
            <a:r>
              <a:rPr lang="en-US" sz="2800" dirty="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0.128 m</a:t>
            </a:r>
            <a:r>
              <a:rPr lang="en-US" sz="2800" baseline="30000" dirty="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2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>
              <a:latin typeface="Nunito Sans" pitchFamily="2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Sand Director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Dimension = 32 cm x 4 cm</a:t>
            </a:r>
            <a:endParaRPr lang="en-US" sz="2800" baseline="30000" dirty="0">
              <a:latin typeface="Nunito Sans" pitchFamily="2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aseline="30000" dirty="0">
              <a:effectLst/>
              <a:latin typeface="Nunito Sans" pitchFamily="2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28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18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43D94A3-48C6-0CAF-EDBB-394EE376389C}"/>
              </a:ext>
            </a:extLst>
          </p:cNvPr>
          <p:cNvSpPr txBox="1"/>
          <p:nvPr/>
        </p:nvSpPr>
        <p:spPr>
          <a:xfrm>
            <a:off x="1812087" y="320243"/>
            <a:ext cx="15006639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Motion Study of Sieving Mechanism</a:t>
            </a:r>
          </a:p>
        </p:txBody>
      </p:sp>
      <p:pic>
        <p:nvPicPr>
          <p:cNvPr id="5" name="Picture 4" descr="A graph showing a wave&#10;&#10;Description automatically generated">
            <a:extLst>
              <a:ext uri="{FF2B5EF4-FFF2-40B4-BE49-F238E27FC236}">
                <a16:creationId xmlns:a16="http://schemas.microsoft.com/office/drawing/2014/main" id="{22B6E00C-E787-29A9-45F0-4DAD3B08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26" y="1884868"/>
            <a:ext cx="9201194" cy="4899048"/>
          </a:xfrm>
          <a:prstGeom prst="rect">
            <a:avLst/>
          </a:prstGeom>
        </p:spPr>
      </p:pic>
      <p:pic>
        <p:nvPicPr>
          <p:cNvPr id="9" name="Picture 8" descr="A close-up of a screen&#10;&#10;Description automatically generated">
            <a:extLst>
              <a:ext uri="{FF2B5EF4-FFF2-40B4-BE49-F238E27FC236}">
                <a16:creationId xmlns:a16="http://schemas.microsoft.com/office/drawing/2014/main" id="{3C57A94B-DAD0-D570-8D46-223496261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9" t="-833" r="25038" b="833"/>
          <a:stretch/>
        </p:blipFill>
        <p:spPr>
          <a:xfrm>
            <a:off x="1645920" y="1884868"/>
            <a:ext cx="5593080" cy="489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005E4-4A7B-195A-BC5A-3B1096AD6996}"/>
              </a:ext>
            </a:extLst>
          </p:cNvPr>
          <p:cNvSpPr txBox="1"/>
          <p:nvPr/>
        </p:nvSpPr>
        <p:spPr>
          <a:xfrm>
            <a:off x="1349829" y="7519612"/>
            <a:ext cx="15764691" cy="1570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Vibration : P</a:t>
            </a:r>
            <a:r>
              <a:rPr lang="en-US" sz="2800" kern="10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reset frequency of 60 rotations per minute (rpm) and </a:t>
            </a:r>
            <a:r>
              <a:rPr lang="en-US" sz="2800" kern="10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Vibration Range </a:t>
            </a:r>
            <a:r>
              <a:rPr lang="en-US" sz="2800" kern="10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of </a:t>
            </a:r>
            <a:r>
              <a:rPr lang="en-US" sz="2800" kern="10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4 </a:t>
            </a:r>
            <a:r>
              <a:rPr lang="en-US" sz="2800" kern="100">
                <a:effectLst/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cm.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>
                <a:latin typeface="Nunito Sans" pitchFamily="2" charset="0"/>
                <a:ea typeface="Calibri" panose="020F0502020204030204" pitchFamily="34" charset="0"/>
                <a:cs typeface="Latha" panose="020B0604020202020204" pitchFamily="34" charset="0"/>
              </a:rPr>
              <a:t>The sand director frame is attached together with the sieve mesh frame using an interconnector with two joints – rigid one and a free one</a:t>
            </a:r>
          </a:p>
        </p:txBody>
      </p:sp>
    </p:spTree>
    <p:extLst>
      <p:ext uri="{BB962C8B-B14F-4D97-AF65-F5344CB8AC3E}">
        <p14:creationId xmlns:p14="http://schemas.microsoft.com/office/powerpoint/2010/main" val="260420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19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69CC944-20A7-D484-84C1-80672CA72535}"/>
              </a:ext>
            </a:extLst>
          </p:cNvPr>
          <p:cNvSpPr txBox="1"/>
          <p:nvPr/>
        </p:nvSpPr>
        <p:spPr>
          <a:xfrm>
            <a:off x="2109786" y="149647"/>
            <a:ext cx="14068427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>
                <a:solidFill>
                  <a:srgbClr val="004AAD"/>
                </a:solidFill>
                <a:latin typeface="Nunito Sans Heavy"/>
              </a:rPr>
              <a:t>Overall Design of the Robot</a:t>
            </a:r>
          </a:p>
        </p:txBody>
      </p:sp>
      <p:pic>
        <p:nvPicPr>
          <p:cNvPr id="7" name="Picture 6" descr="A toy vehicle with wheels&#10;&#10;Description automatically generated">
            <a:extLst>
              <a:ext uri="{FF2B5EF4-FFF2-40B4-BE49-F238E27FC236}">
                <a16:creationId xmlns:a16="http://schemas.microsoft.com/office/drawing/2014/main" id="{9640EFC4-A212-00F8-5187-1533F982B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588" y="4576007"/>
            <a:ext cx="7630211" cy="4354726"/>
          </a:xfrm>
          <a:prstGeom prst="rect">
            <a:avLst/>
          </a:prstGeom>
        </p:spPr>
      </p:pic>
      <p:pic>
        <p:nvPicPr>
          <p:cNvPr id="12" name="Picture 11" descr="A toy vehicle with a box on wheels&#10;&#10;Description automatically generated">
            <a:extLst>
              <a:ext uri="{FF2B5EF4-FFF2-40B4-BE49-F238E27FC236}">
                <a16:creationId xmlns:a16="http://schemas.microsoft.com/office/drawing/2014/main" id="{9D2A7D6B-100A-9934-8073-B1EAB805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15867"/>
          <a:stretch/>
        </p:blipFill>
        <p:spPr>
          <a:xfrm>
            <a:off x="216361" y="1335777"/>
            <a:ext cx="8902961" cy="577939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63638-049D-D001-70B9-046B76DFB794}"/>
              </a:ext>
            </a:extLst>
          </p:cNvPr>
          <p:cNvCxnSpPr>
            <a:cxnSpLocks/>
          </p:cNvCxnSpPr>
          <p:nvPr/>
        </p:nvCxnSpPr>
        <p:spPr>
          <a:xfrm flipV="1">
            <a:off x="7589520" y="7894320"/>
            <a:ext cx="2808446" cy="883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70EEF7-370D-F374-89C8-EBAE6EF0D6FB}"/>
              </a:ext>
            </a:extLst>
          </p:cNvPr>
          <p:cNvCxnSpPr>
            <a:cxnSpLocks/>
          </p:cNvCxnSpPr>
          <p:nvPr/>
        </p:nvCxnSpPr>
        <p:spPr>
          <a:xfrm flipH="1">
            <a:off x="15392400" y="3244951"/>
            <a:ext cx="724852" cy="2683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53A927-E3DC-6875-0301-45ECE33B5EE3}"/>
              </a:ext>
            </a:extLst>
          </p:cNvPr>
          <p:cNvCxnSpPr>
            <a:cxnSpLocks/>
          </p:cNvCxnSpPr>
          <p:nvPr/>
        </p:nvCxnSpPr>
        <p:spPr>
          <a:xfrm>
            <a:off x="11689080" y="2558864"/>
            <a:ext cx="960120" cy="3369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531AC1A-B2B7-840A-EC3A-70387B8B9508}"/>
              </a:ext>
            </a:extLst>
          </p:cNvPr>
          <p:cNvSpPr txBox="1"/>
          <p:nvPr/>
        </p:nvSpPr>
        <p:spPr>
          <a:xfrm>
            <a:off x="4896392" y="8777924"/>
            <a:ext cx="557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Nunito Sans" pitchFamily="2" charset="0"/>
              </a:rPr>
              <a:t>Sieving Shaker Mechanism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373EA2-13E7-94CA-A39B-25C01FD4F622}"/>
              </a:ext>
            </a:extLst>
          </p:cNvPr>
          <p:cNvSpPr txBox="1"/>
          <p:nvPr/>
        </p:nvSpPr>
        <p:spPr>
          <a:xfrm>
            <a:off x="14349412" y="2660176"/>
            <a:ext cx="398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Nunito Sans" pitchFamily="2" charset="0"/>
              </a:rPr>
              <a:t>Raking Mechanism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706370-F439-BC8A-B7D8-C4EF8377780D}"/>
              </a:ext>
            </a:extLst>
          </p:cNvPr>
          <p:cNvSpPr txBox="1"/>
          <p:nvPr/>
        </p:nvSpPr>
        <p:spPr>
          <a:xfrm>
            <a:off x="10180255" y="1945061"/>
            <a:ext cx="378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Nunito Sans" pitchFamily="2" charset="0"/>
              </a:rPr>
              <a:t>Garbage Collector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736D36-60C3-4FA1-9266-7E338DE7AB31}"/>
              </a:ext>
            </a:extLst>
          </p:cNvPr>
          <p:cNvSpPr txBox="1"/>
          <p:nvPr/>
        </p:nvSpPr>
        <p:spPr>
          <a:xfrm>
            <a:off x="729801" y="6491760"/>
            <a:ext cx="787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Nunito Sans" pitchFamily="2" charset="0"/>
              </a:rPr>
              <a:t>Dual Mode of Operation for Refuse Collection</a:t>
            </a:r>
          </a:p>
        </p:txBody>
      </p:sp>
    </p:spTree>
    <p:extLst>
      <p:ext uri="{BB962C8B-B14F-4D97-AF65-F5344CB8AC3E}">
        <p14:creationId xmlns:p14="http://schemas.microsoft.com/office/powerpoint/2010/main" val="177681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00704" y="391809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200704" y="790225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2200704" y="592469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2200704" y="183891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200704" y="115311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88205" y="8313136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Annexes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66434" y="1016199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Literature 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66434" y="2995629"/>
            <a:ext cx="2762368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66434" y="7672851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References</a:t>
            </a:r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20182" y="350520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Background and Motivation</a:t>
            </a:r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456992" y="218703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76929" y="848316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83059" y="1517458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70387" y="2219916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1666" y="2894900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05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266C5161-68D8-D872-55A8-4271F4467BB2}"/>
              </a:ext>
            </a:extLst>
          </p:cNvPr>
          <p:cNvSpPr txBox="1"/>
          <p:nvPr/>
        </p:nvSpPr>
        <p:spPr>
          <a:xfrm>
            <a:off x="3668882" y="4395250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Physical Overview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A6EACEB-A1E9-868E-1740-D74E28B86FFA}"/>
              </a:ext>
            </a:extLst>
          </p:cNvPr>
          <p:cNvSpPr txBox="1"/>
          <p:nvPr/>
        </p:nvSpPr>
        <p:spPr>
          <a:xfrm>
            <a:off x="3650559" y="2377041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Objectives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E6BB96DC-F39C-42A3-9289-2B5154465B97}"/>
              </a:ext>
            </a:extLst>
          </p:cNvPr>
          <p:cNvSpPr txBox="1"/>
          <p:nvPr/>
        </p:nvSpPr>
        <p:spPr>
          <a:xfrm>
            <a:off x="3621555" y="1667754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Literature Summary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558B8166-0082-5B8B-F30B-9C9AF6161987}"/>
              </a:ext>
            </a:extLst>
          </p:cNvPr>
          <p:cNvSpPr txBox="1"/>
          <p:nvPr/>
        </p:nvSpPr>
        <p:spPr>
          <a:xfrm>
            <a:off x="3621554" y="3680520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System Overview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687F2ACB-5974-C485-4E58-4A58B91E349C}"/>
              </a:ext>
            </a:extLst>
          </p:cNvPr>
          <p:cNvSpPr txBox="1"/>
          <p:nvPr/>
        </p:nvSpPr>
        <p:spPr>
          <a:xfrm>
            <a:off x="3679493" y="7051806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Timeframe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8740FDAF-F89D-527A-2B7E-573BA815C80A}"/>
              </a:ext>
            </a:extLst>
          </p:cNvPr>
          <p:cNvSpPr txBox="1"/>
          <p:nvPr/>
        </p:nvSpPr>
        <p:spPr>
          <a:xfrm>
            <a:off x="2469504" y="3536250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06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72FC364C-79ED-5202-5836-DF4346245D35}"/>
              </a:ext>
            </a:extLst>
          </p:cNvPr>
          <p:cNvSpPr txBox="1"/>
          <p:nvPr/>
        </p:nvSpPr>
        <p:spPr>
          <a:xfrm>
            <a:off x="2488564" y="4217384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07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96AFEC61-DFB0-905D-7628-967D7B4D8F65}"/>
              </a:ext>
            </a:extLst>
          </p:cNvPr>
          <p:cNvSpPr txBox="1"/>
          <p:nvPr/>
        </p:nvSpPr>
        <p:spPr>
          <a:xfrm>
            <a:off x="2465927" y="7524886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12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535E03F7-38FC-233A-D083-BB259B8EFB96}"/>
              </a:ext>
            </a:extLst>
          </p:cNvPr>
          <p:cNvSpPr txBox="1"/>
          <p:nvPr/>
        </p:nvSpPr>
        <p:spPr>
          <a:xfrm>
            <a:off x="2465927" y="4907850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08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C9054C15-139B-4DC8-C7D1-55934E78230F}"/>
              </a:ext>
            </a:extLst>
          </p:cNvPr>
          <p:cNvSpPr txBox="1"/>
          <p:nvPr/>
        </p:nvSpPr>
        <p:spPr>
          <a:xfrm>
            <a:off x="2456992" y="6870900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11</a:t>
            </a:r>
          </a:p>
        </p:txBody>
      </p:sp>
      <p:sp>
        <p:nvSpPr>
          <p:cNvPr id="33" name="AutoShape 6">
            <a:extLst>
              <a:ext uri="{FF2B5EF4-FFF2-40B4-BE49-F238E27FC236}">
                <a16:creationId xmlns:a16="http://schemas.microsoft.com/office/drawing/2014/main" id="{978F2B2F-210F-25AD-A3E0-9AC76F8DC946}"/>
              </a:ext>
            </a:extLst>
          </p:cNvPr>
          <p:cNvSpPr/>
          <p:nvPr/>
        </p:nvSpPr>
        <p:spPr>
          <a:xfrm>
            <a:off x="2228277" y="252471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6">
            <a:extLst>
              <a:ext uri="{FF2B5EF4-FFF2-40B4-BE49-F238E27FC236}">
                <a16:creationId xmlns:a16="http://schemas.microsoft.com/office/drawing/2014/main" id="{3DA736DB-7D80-62DD-F20F-6EB7A154C0AB}"/>
              </a:ext>
            </a:extLst>
          </p:cNvPr>
          <p:cNvSpPr/>
          <p:nvPr/>
        </p:nvSpPr>
        <p:spPr>
          <a:xfrm>
            <a:off x="2228277" y="319355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6">
            <a:extLst>
              <a:ext uri="{FF2B5EF4-FFF2-40B4-BE49-F238E27FC236}">
                <a16:creationId xmlns:a16="http://schemas.microsoft.com/office/drawing/2014/main" id="{AEB8CB25-33F1-0BE9-D2F7-BC203CDDFFC5}"/>
              </a:ext>
            </a:extLst>
          </p:cNvPr>
          <p:cNvSpPr/>
          <p:nvPr/>
        </p:nvSpPr>
        <p:spPr>
          <a:xfrm>
            <a:off x="2228277" y="851548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6">
            <a:extLst>
              <a:ext uri="{FF2B5EF4-FFF2-40B4-BE49-F238E27FC236}">
                <a16:creationId xmlns:a16="http://schemas.microsoft.com/office/drawing/2014/main" id="{6025B014-44D2-47F8-28CD-D72C81A4D704}"/>
              </a:ext>
            </a:extLst>
          </p:cNvPr>
          <p:cNvSpPr/>
          <p:nvPr/>
        </p:nvSpPr>
        <p:spPr>
          <a:xfrm>
            <a:off x="2228277" y="5254767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D0B24C9F-05C5-79B5-C4FC-2C8B9CE3BB9F}"/>
              </a:ext>
            </a:extLst>
          </p:cNvPr>
          <p:cNvSpPr txBox="1"/>
          <p:nvPr/>
        </p:nvSpPr>
        <p:spPr>
          <a:xfrm>
            <a:off x="10378011" y="1312288"/>
            <a:ext cx="6440715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Outline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580ECDC8-CF0E-BB45-6D7B-9A28A7ABCB0B}"/>
              </a:ext>
            </a:extLst>
          </p:cNvPr>
          <p:cNvSpPr/>
          <p:nvPr/>
        </p:nvSpPr>
        <p:spPr>
          <a:xfrm>
            <a:off x="2184829" y="4521342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2BC72FF1-66E2-C21A-62DB-CDC18A74B212}"/>
              </a:ext>
            </a:extLst>
          </p:cNvPr>
          <p:cNvSpPr/>
          <p:nvPr/>
        </p:nvSpPr>
        <p:spPr>
          <a:xfrm>
            <a:off x="2184829" y="9169536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4C988015-B2A0-9273-FFDB-9746EA9ED0BF}"/>
              </a:ext>
            </a:extLst>
          </p:cNvPr>
          <p:cNvSpPr txBox="1"/>
          <p:nvPr/>
        </p:nvSpPr>
        <p:spPr>
          <a:xfrm>
            <a:off x="2465926" y="8191636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13</a:t>
            </a:r>
          </a:p>
        </p:txBody>
      </p:sp>
      <p:pic>
        <p:nvPicPr>
          <p:cNvPr id="40" name="Picture 39" descr="A robot with wheels and blue eyes&#10;&#10;Description automatically generated">
            <a:extLst>
              <a:ext uri="{FF2B5EF4-FFF2-40B4-BE49-F238E27FC236}">
                <a16:creationId xmlns:a16="http://schemas.microsoft.com/office/drawing/2014/main" id="{D35A4ABF-3962-4C2B-8F22-CF5A3B19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8802" y="2770990"/>
            <a:ext cx="4523404" cy="6227658"/>
          </a:xfrm>
          <a:prstGeom prst="rect">
            <a:avLst/>
          </a:prstGeom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DBE463F3-5875-2CD4-A276-9AB676A64FD6}"/>
              </a:ext>
            </a:extLst>
          </p:cNvPr>
          <p:cNvSpPr/>
          <p:nvPr/>
        </p:nvSpPr>
        <p:spPr>
          <a:xfrm>
            <a:off x="2207964" y="6603230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D31FBD0C-37A0-C997-948B-2E5176BA0FB1}"/>
              </a:ext>
            </a:extLst>
          </p:cNvPr>
          <p:cNvSpPr txBox="1"/>
          <p:nvPr/>
        </p:nvSpPr>
        <p:spPr>
          <a:xfrm>
            <a:off x="3673694" y="5040653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Progress – Design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D2E0DA8A-200D-7B9D-A9B8-7029F1FFF33F}"/>
              </a:ext>
            </a:extLst>
          </p:cNvPr>
          <p:cNvSpPr txBox="1"/>
          <p:nvPr/>
        </p:nvSpPr>
        <p:spPr>
          <a:xfrm>
            <a:off x="2464252" y="5586388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09</a:t>
            </a:r>
          </a:p>
        </p:txBody>
      </p:sp>
      <p:sp>
        <p:nvSpPr>
          <p:cNvPr id="42" name="AutoShape 4">
            <a:extLst>
              <a:ext uri="{FF2B5EF4-FFF2-40B4-BE49-F238E27FC236}">
                <a16:creationId xmlns:a16="http://schemas.microsoft.com/office/drawing/2014/main" id="{7487B915-F3EB-EA20-699F-29C4CDD22A29}"/>
              </a:ext>
            </a:extLst>
          </p:cNvPr>
          <p:cNvSpPr/>
          <p:nvPr/>
        </p:nvSpPr>
        <p:spPr>
          <a:xfrm>
            <a:off x="2222476" y="7285404"/>
            <a:ext cx="7228473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7AFC433F-C32E-FCF8-0CC8-2D2A274141F0}"/>
              </a:ext>
            </a:extLst>
          </p:cNvPr>
          <p:cNvSpPr txBox="1"/>
          <p:nvPr/>
        </p:nvSpPr>
        <p:spPr>
          <a:xfrm>
            <a:off x="3688206" y="6361453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Progress – Object Detection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0C43A002-BCDA-CE76-844D-CE5A5319EBBD}"/>
              </a:ext>
            </a:extLst>
          </p:cNvPr>
          <p:cNvSpPr txBox="1"/>
          <p:nvPr/>
        </p:nvSpPr>
        <p:spPr>
          <a:xfrm>
            <a:off x="2478764" y="6239534"/>
            <a:ext cx="1155512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200">
                <a:solidFill>
                  <a:srgbClr val="000000"/>
                </a:solidFill>
                <a:latin typeface="Nunito Sans Semi-Bold"/>
              </a:rPr>
              <a:t>10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8228F355-1898-453D-C8E1-DA9DC1437013}"/>
              </a:ext>
            </a:extLst>
          </p:cNvPr>
          <p:cNvSpPr txBox="1"/>
          <p:nvPr/>
        </p:nvSpPr>
        <p:spPr>
          <a:xfrm>
            <a:off x="3666437" y="5715567"/>
            <a:ext cx="5762743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Progress – Testing of Tracker</a:t>
            </a:r>
          </a:p>
        </p:txBody>
      </p:sp>
      <p:sp>
        <p:nvSpPr>
          <p:cNvPr id="48" name="Slide Number Placeholder 18">
            <a:extLst>
              <a:ext uri="{FF2B5EF4-FFF2-40B4-BE49-F238E27FC236}">
                <a16:creationId xmlns:a16="http://schemas.microsoft.com/office/drawing/2014/main" id="{0E2FFBC0-B3FB-42F4-9E0A-E8F87906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50688" y="9689678"/>
            <a:ext cx="1968038" cy="547688"/>
          </a:xfrm>
        </p:spPr>
        <p:txBody>
          <a:bodyPr/>
          <a:lstStyle/>
          <a:p>
            <a:fld id="{B6F15528-21DE-4FAA-801E-634DDDAF4B2B}" type="slidenum">
              <a:rPr lang="en-US" sz="3600" smtClean="0"/>
              <a:pPr/>
              <a:t>2</a:t>
            </a:fld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56763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20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69CC944-20A7-D484-84C1-80672CA72535}"/>
              </a:ext>
            </a:extLst>
          </p:cNvPr>
          <p:cNvSpPr txBox="1"/>
          <p:nvPr/>
        </p:nvSpPr>
        <p:spPr>
          <a:xfrm>
            <a:off x="2109786" y="149647"/>
            <a:ext cx="14068427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>
                <a:solidFill>
                  <a:srgbClr val="004AAD"/>
                </a:solidFill>
                <a:latin typeface="Nunito Sans Heavy"/>
              </a:rPr>
              <a:t>Testing of the Mobile Tracking Vehicle</a:t>
            </a:r>
          </a:p>
        </p:txBody>
      </p:sp>
      <p:pic>
        <p:nvPicPr>
          <p:cNvPr id="4" name="Picture 3" descr="A machine on the floor&#10;&#10;Description automatically generated">
            <a:extLst>
              <a:ext uri="{FF2B5EF4-FFF2-40B4-BE49-F238E27FC236}">
                <a16:creationId xmlns:a16="http://schemas.microsoft.com/office/drawing/2014/main" id="{226DD5DB-7160-9755-0906-1DF608BA8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 r="8387"/>
          <a:stretch/>
        </p:blipFill>
        <p:spPr>
          <a:xfrm>
            <a:off x="10597949" y="1683926"/>
            <a:ext cx="5670634" cy="3910513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D965BE3-06D1-D878-1AF8-2AF210EF3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5" y="1621606"/>
            <a:ext cx="5862837" cy="3910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F96FF-6530-7BAD-6612-796D6637E7E1}"/>
              </a:ext>
            </a:extLst>
          </p:cNvPr>
          <p:cNvSpPr txBox="1"/>
          <p:nvPr/>
        </p:nvSpPr>
        <p:spPr>
          <a:xfrm>
            <a:off x="3604015" y="5532119"/>
            <a:ext cx="5102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Nunito Sans" pitchFamily="2" charset="0"/>
              </a:rPr>
              <a:t>Sabertooth 2x32 regenerative motor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9CFBD-763F-D034-C998-3C10FC68DD8F}"/>
              </a:ext>
            </a:extLst>
          </p:cNvPr>
          <p:cNvSpPr txBox="1"/>
          <p:nvPr/>
        </p:nvSpPr>
        <p:spPr>
          <a:xfrm>
            <a:off x="5484709" y="6796578"/>
            <a:ext cx="89360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Motors are in the working condition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Motor driver has some issues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Working with driver testing</a:t>
            </a:r>
          </a:p>
          <a:p>
            <a:endParaRPr lang="en-US" sz="2800">
              <a:latin typeface="Nunito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E8599-D9B2-8F7A-1876-FF0A5B9668C4}"/>
              </a:ext>
            </a:extLst>
          </p:cNvPr>
          <p:cNvSpPr txBox="1"/>
          <p:nvPr/>
        </p:nvSpPr>
        <p:spPr>
          <a:xfrm>
            <a:off x="10916357" y="5616660"/>
            <a:ext cx="510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Nunito Sans" pitchFamily="2" charset="0"/>
              </a:rPr>
              <a:t>Tracked Mobile Robot</a:t>
            </a:r>
          </a:p>
        </p:txBody>
      </p:sp>
    </p:spTree>
    <p:extLst>
      <p:ext uri="{BB962C8B-B14F-4D97-AF65-F5344CB8AC3E}">
        <p14:creationId xmlns:p14="http://schemas.microsoft.com/office/powerpoint/2010/main" val="169568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21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A0EDFF8-DCA0-CC2D-25D1-E493C7E3B550}"/>
              </a:ext>
            </a:extLst>
          </p:cNvPr>
          <p:cNvSpPr txBox="1"/>
          <p:nvPr/>
        </p:nvSpPr>
        <p:spPr>
          <a:xfrm>
            <a:off x="1883568" y="217373"/>
            <a:ext cx="1452086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>
                <a:solidFill>
                  <a:srgbClr val="004AAD"/>
                </a:solidFill>
                <a:latin typeface="Nunito Sans Heavy"/>
              </a:rPr>
              <a:t>Testing of the Mobile Tracking Vehicle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25D51B-E7FB-2670-CDBB-ADD36D4EB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1" y="1394537"/>
            <a:ext cx="16122777" cy="804529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EF0C24-C52B-FE7D-81E3-7C9730E34CEA}"/>
              </a:ext>
            </a:extLst>
          </p:cNvPr>
          <p:cNvCxnSpPr>
            <a:cxnSpLocks/>
          </p:cNvCxnSpPr>
          <p:nvPr/>
        </p:nvCxnSpPr>
        <p:spPr>
          <a:xfrm flipH="1">
            <a:off x="8243889" y="2806060"/>
            <a:ext cx="228599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35836D-6F7F-4233-2A07-D335C8300F58}"/>
              </a:ext>
            </a:extLst>
          </p:cNvPr>
          <p:cNvSpPr txBox="1"/>
          <p:nvPr/>
        </p:nvSpPr>
        <p:spPr>
          <a:xfrm>
            <a:off x="10772206" y="2575227"/>
            <a:ext cx="2959034" cy="523220"/>
          </a:xfrm>
          <a:custGeom>
            <a:avLst/>
            <a:gdLst>
              <a:gd name="connsiteX0" fmla="*/ 0 w 2959034"/>
              <a:gd name="connsiteY0" fmla="*/ 0 h 523220"/>
              <a:gd name="connsiteX1" fmla="*/ 2959034 w 2959034"/>
              <a:gd name="connsiteY1" fmla="*/ 0 h 523220"/>
              <a:gd name="connsiteX2" fmla="*/ 2959034 w 2959034"/>
              <a:gd name="connsiteY2" fmla="*/ 523220 h 523220"/>
              <a:gd name="connsiteX3" fmla="*/ 0 w 2959034"/>
              <a:gd name="connsiteY3" fmla="*/ 523220 h 523220"/>
              <a:gd name="connsiteX4" fmla="*/ 0 w 2959034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9034" h="523220" fill="none" extrusionOk="0">
                <a:moveTo>
                  <a:pt x="0" y="0"/>
                </a:moveTo>
                <a:cubicBezTo>
                  <a:pt x="399807" y="-49533"/>
                  <a:pt x="1749569" y="-14809"/>
                  <a:pt x="2959034" y="0"/>
                </a:cubicBezTo>
                <a:cubicBezTo>
                  <a:pt x="2950333" y="72870"/>
                  <a:pt x="2938240" y="395050"/>
                  <a:pt x="2959034" y="523220"/>
                </a:cubicBezTo>
                <a:cubicBezTo>
                  <a:pt x="1860914" y="474989"/>
                  <a:pt x="854890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2959034" h="523220" stroke="0" extrusionOk="0">
                <a:moveTo>
                  <a:pt x="0" y="0"/>
                </a:moveTo>
                <a:cubicBezTo>
                  <a:pt x="593364" y="118645"/>
                  <a:pt x="2014069" y="116012"/>
                  <a:pt x="2959034" y="0"/>
                </a:cubicBezTo>
                <a:cubicBezTo>
                  <a:pt x="2959515" y="165391"/>
                  <a:pt x="2946812" y="468476"/>
                  <a:pt x="2959034" y="523220"/>
                </a:cubicBezTo>
                <a:cubicBezTo>
                  <a:pt x="2333286" y="657820"/>
                  <a:pt x="1125769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PWM signal input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ADEE3-DD3C-98FB-DBD4-C2FA2F90BEFB}"/>
              </a:ext>
            </a:extLst>
          </p:cNvPr>
          <p:cNvCxnSpPr>
            <a:cxnSpLocks/>
          </p:cNvCxnSpPr>
          <p:nvPr/>
        </p:nvCxnSpPr>
        <p:spPr>
          <a:xfrm flipH="1">
            <a:off x="9936480" y="6008370"/>
            <a:ext cx="336699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240F06-B3FD-8188-2BD5-428116C35779}"/>
              </a:ext>
            </a:extLst>
          </p:cNvPr>
          <p:cNvSpPr txBox="1"/>
          <p:nvPr/>
        </p:nvSpPr>
        <p:spPr>
          <a:xfrm>
            <a:off x="13546797" y="5777537"/>
            <a:ext cx="3826803" cy="523220"/>
          </a:xfrm>
          <a:custGeom>
            <a:avLst/>
            <a:gdLst>
              <a:gd name="connsiteX0" fmla="*/ 0 w 3826803"/>
              <a:gd name="connsiteY0" fmla="*/ 0 h 523220"/>
              <a:gd name="connsiteX1" fmla="*/ 3826803 w 3826803"/>
              <a:gd name="connsiteY1" fmla="*/ 0 h 523220"/>
              <a:gd name="connsiteX2" fmla="*/ 3826803 w 3826803"/>
              <a:gd name="connsiteY2" fmla="*/ 523220 h 523220"/>
              <a:gd name="connsiteX3" fmla="*/ 0 w 3826803"/>
              <a:gd name="connsiteY3" fmla="*/ 523220 h 523220"/>
              <a:gd name="connsiteX4" fmla="*/ 0 w 3826803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6803" h="523220" fill="none" extrusionOk="0">
                <a:moveTo>
                  <a:pt x="0" y="0"/>
                </a:moveTo>
                <a:cubicBezTo>
                  <a:pt x="919545" y="-49533"/>
                  <a:pt x="3332093" y="-14809"/>
                  <a:pt x="3826803" y="0"/>
                </a:cubicBezTo>
                <a:cubicBezTo>
                  <a:pt x="3818102" y="72870"/>
                  <a:pt x="3806009" y="395050"/>
                  <a:pt x="3826803" y="523220"/>
                </a:cubicBezTo>
                <a:cubicBezTo>
                  <a:pt x="2435346" y="474989"/>
                  <a:pt x="758558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3826803" h="523220" stroke="0" extrusionOk="0">
                <a:moveTo>
                  <a:pt x="0" y="0"/>
                </a:moveTo>
                <a:cubicBezTo>
                  <a:pt x="580898" y="118645"/>
                  <a:pt x="2104943" y="116012"/>
                  <a:pt x="3826803" y="0"/>
                </a:cubicBezTo>
                <a:cubicBezTo>
                  <a:pt x="3827284" y="165391"/>
                  <a:pt x="3814581" y="468476"/>
                  <a:pt x="3826803" y="523220"/>
                </a:cubicBezTo>
                <a:cubicBezTo>
                  <a:pt x="2269454" y="657820"/>
                  <a:pt x="564098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Run the motor - forward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C6CBBB-B0C2-E470-4FF4-D2AD236FEEB6}"/>
              </a:ext>
            </a:extLst>
          </p:cNvPr>
          <p:cNvCxnSpPr>
            <a:cxnSpLocks/>
          </p:cNvCxnSpPr>
          <p:nvPr/>
        </p:nvCxnSpPr>
        <p:spPr>
          <a:xfrm flipH="1">
            <a:off x="5813108" y="7952588"/>
            <a:ext cx="357378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CED0A4-AD96-721B-2896-C7008C2706D5}"/>
              </a:ext>
            </a:extLst>
          </p:cNvPr>
          <p:cNvSpPr txBox="1"/>
          <p:nvPr/>
        </p:nvSpPr>
        <p:spPr>
          <a:xfrm>
            <a:off x="9667000" y="7721755"/>
            <a:ext cx="2646919" cy="523220"/>
          </a:xfrm>
          <a:custGeom>
            <a:avLst/>
            <a:gdLst>
              <a:gd name="connsiteX0" fmla="*/ 0 w 2646919"/>
              <a:gd name="connsiteY0" fmla="*/ 0 h 523220"/>
              <a:gd name="connsiteX1" fmla="*/ 2646919 w 2646919"/>
              <a:gd name="connsiteY1" fmla="*/ 0 h 523220"/>
              <a:gd name="connsiteX2" fmla="*/ 2646919 w 2646919"/>
              <a:gd name="connsiteY2" fmla="*/ 523220 h 523220"/>
              <a:gd name="connsiteX3" fmla="*/ 0 w 2646919"/>
              <a:gd name="connsiteY3" fmla="*/ 523220 h 523220"/>
              <a:gd name="connsiteX4" fmla="*/ 0 w 2646919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919" h="523220" fill="none" extrusionOk="0">
                <a:moveTo>
                  <a:pt x="0" y="0"/>
                </a:moveTo>
                <a:cubicBezTo>
                  <a:pt x="383879" y="-49533"/>
                  <a:pt x="1394135" y="-14809"/>
                  <a:pt x="2646919" y="0"/>
                </a:cubicBezTo>
                <a:cubicBezTo>
                  <a:pt x="2638218" y="72870"/>
                  <a:pt x="2626125" y="395050"/>
                  <a:pt x="2646919" y="523220"/>
                </a:cubicBezTo>
                <a:cubicBezTo>
                  <a:pt x="2330200" y="474989"/>
                  <a:pt x="1015978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2646919" h="523220" stroke="0" extrusionOk="0">
                <a:moveTo>
                  <a:pt x="0" y="0"/>
                </a:moveTo>
                <a:cubicBezTo>
                  <a:pt x="428735" y="118645"/>
                  <a:pt x="2151681" y="116012"/>
                  <a:pt x="2646919" y="0"/>
                </a:cubicBezTo>
                <a:cubicBezTo>
                  <a:pt x="2647400" y="165391"/>
                  <a:pt x="2634697" y="468476"/>
                  <a:pt x="2646919" y="523220"/>
                </a:cubicBezTo>
                <a:cubicBezTo>
                  <a:pt x="2227910" y="657820"/>
                  <a:pt x="775170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Stop the motor </a:t>
            </a:r>
          </a:p>
        </p:txBody>
      </p:sp>
    </p:spTree>
    <p:extLst>
      <p:ext uri="{BB962C8B-B14F-4D97-AF65-F5344CB8AC3E}">
        <p14:creationId xmlns:p14="http://schemas.microsoft.com/office/powerpoint/2010/main" val="214123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22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661F930E-AD5D-9526-C66E-18232C9A8B03}"/>
              </a:ext>
            </a:extLst>
          </p:cNvPr>
          <p:cNvSpPr txBox="1"/>
          <p:nvPr/>
        </p:nvSpPr>
        <p:spPr>
          <a:xfrm>
            <a:off x="3767136" y="31635"/>
            <a:ext cx="1050537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09F09-4B63-717D-1928-CC4D80F1D2F1}"/>
              </a:ext>
            </a:extLst>
          </p:cNvPr>
          <p:cNvSpPr txBox="1"/>
          <p:nvPr/>
        </p:nvSpPr>
        <p:spPr>
          <a:xfrm>
            <a:off x="1372512" y="1578854"/>
            <a:ext cx="1350996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800">
                <a:latin typeface="Nunito Sans" pitchFamily="2" charset="0"/>
                <a:ea typeface="+mn-lt"/>
                <a:cs typeface="+mn-lt"/>
              </a:rPr>
              <a:t> Obtained labeled datasets for garbage.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800">
                <a:latin typeface="Nunito Sans" pitchFamily="2" charset="0"/>
                <a:ea typeface="+mn-lt"/>
                <a:cs typeface="+mn-lt"/>
              </a:rPr>
              <a:t> Trained a YOLOv5s model to detect garbage.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800">
                <a:latin typeface="Nunito Sans" pitchFamily="2" charset="0"/>
                <a:ea typeface="+mn-lt"/>
                <a:cs typeface="+mn-lt"/>
              </a:rPr>
              <a:t> Trained with different datasets to check the accuracy.</a:t>
            </a:r>
          </a:p>
          <a:p>
            <a:endParaRPr lang="en-US">
              <a:latin typeface="Nunito Sans" pitchFamily="2" charset="0"/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>
              <a:latin typeface="Nunito Sans" pitchFamily="2" charset="0"/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>
              <a:latin typeface="Nunito Sans" pitchFamily="2" charset="0"/>
              <a:ea typeface="+mn-lt"/>
              <a:cs typeface="+mn-lt"/>
            </a:endParaRPr>
          </a:p>
        </p:txBody>
      </p:sp>
      <p:pic>
        <p:nvPicPr>
          <p:cNvPr id="16" name="Picture 15" descr="A plastic bottle of water&#10;&#10;Description automatically generated">
            <a:extLst>
              <a:ext uri="{FF2B5EF4-FFF2-40B4-BE49-F238E27FC236}">
                <a16:creationId xmlns:a16="http://schemas.microsoft.com/office/drawing/2014/main" id="{CCCBDFAC-E1DF-6CF6-5499-424C2095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91" y="3888681"/>
            <a:ext cx="2836247" cy="42621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83C8E-E78A-1885-64E3-0C4474753B5C}"/>
              </a:ext>
            </a:extLst>
          </p:cNvPr>
          <p:cNvSpPr/>
          <p:nvPr/>
        </p:nvSpPr>
        <p:spPr>
          <a:xfrm>
            <a:off x="5660573" y="5878286"/>
            <a:ext cx="4339772" cy="2902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lastic bottle of water&#10;&#10;Description automatically generated">
            <a:extLst>
              <a:ext uri="{FF2B5EF4-FFF2-40B4-BE49-F238E27FC236}">
                <a16:creationId xmlns:a16="http://schemas.microsoft.com/office/drawing/2014/main" id="{7EED7D02-2379-3585-A16E-228BA6D31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57" y="3740108"/>
            <a:ext cx="3197988" cy="49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23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661F930E-AD5D-9526-C66E-18232C9A8B03}"/>
              </a:ext>
            </a:extLst>
          </p:cNvPr>
          <p:cNvSpPr txBox="1"/>
          <p:nvPr/>
        </p:nvSpPr>
        <p:spPr>
          <a:xfrm>
            <a:off x="3767136" y="31635"/>
            <a:ext cx="1050537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Object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D3622-373B-8B74-639E-D4BEEDE6D29B}"/>
              </a:ext>
            </a:extLst>
          </p:cNvPr>
          <p:cNvSpPr txBox="1"/>
          <p:nvPr/>
        </p:nvSpPr>
        <p:spPr>
          <a:xfrm>
            <a:off x="14273514" y="3539439"/>
            <a:ext cx="3714449" cy="3188517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>
                <a:latin typeface="Nunito Sans" pitchFamily="2" charset="0"/>
              </a:rPr>
              <a:t>Increased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>
                <a:latin typeface="Nunito Sans" pitchFamily="2" charset="0"/>
              </a:rPr>
              <a:t>the number of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>
                <a:latin typeface="Nunito Sans" pitchFamily="2" charset="0"/>
              </a:rPr>
              <a:t>Training epochs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>
                <a:latin typeface="Nunito Sans" pitchFamily="2" charset="0"/>
              </a:rPr>
              <a:t>while monitoring the Model’s performance.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0"/>
            </a:endParaRPr>
          </a:p>
          <a:p>
            <a:pPr marL="285750" indent="-285750"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ü"/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0"/>
            </a:endParaRPr>
          </a:p>
          <a:p>
            <a:pPr marL="285750" indent="-285750"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ü"/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25533AA-11D7-9354-D978-D0A7443A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0" y="1503911"/>
            <a:ext cx="14001290" cy="77707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463B0E-5DDD-753B-8930-C77F9F04F1F7}"/>
              </a:ext>
            </a:extLst>
          </p:cNvPr>
          <p:cNvCxnSpPr>
            <a:cxnSpLocks/>
          </p:cNvCxnSpPr>
          <p:nvPr/>
        </p:nvCxnSpPr>
        <p:spPr>
          <a:xfrm flipH="1" flipV="1">
            <a:off x="11335657" y="3309257"/>
            <a:ext cx="3515031" cy="44376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D9DED2-7CAE-FB26-B902-50D27C8DF8C9}"/>
              </a:ext>
            </a:extLst>
          </p:cNvPr>
          <p:cNvSpPr txBox="1"/>
          <p:nvPr/>
        </p:nvSpPr>
        <p:spPr>
          <a:xfrm flipH="1">
            <a:off x="14231296" y="7770460"/>
            <a:ext cx="2852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Nunito Sans" pitchFamily="2" charset="0"/>
              </a:rPr>
              <a:t>Precision is 30%</a:t>
            </a:r>
          </a:p>
        </p:txBody>
      </p:sp>
    </p:spTree>
    <p:extLst>
      <p:ext uri="{BB962C8B-B14F-4D97-AF65-F5344CB8AC3E}">
        <p14:creationId xmlns:p14="http://schemas.microsoft.com/office/powerpoint/2010/main" val="167699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24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C8D7F7-71E5-5AF6-34CC-89E2C3EF96E9}"/>
              </a:ext>
            </a:extLst>
          </p:cNvPr>
          <p:cNvSpPr txBox="1"/>
          <p:nvPr/>
        </p:nvSpPr>
        <p:spPr>
          <a:xfrm>
            <a:off x="3781423" y="145935"/>
            <a:ext cx="10505371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Object Detection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E103E2-2691-D190-E3ED-FC704A752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54" y="1387935"/>
            <a:ext cx="15084645" cy="79885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939BDB-C89C-BF5F-D784-DF20C762153A}"/>
              </a:ext>
            </a:extLst>
          </p:cNvPr>
          <p:cNvCxnSpPr>
            <a:cxnSpLocks/>
          </p:cNvCxnSpPr>
          <p:nvPr/>
        </p:nvCxnSpPr>
        <p:spPr>
          <a:xfrm flipH="1" flipV="1">
            <a:off x="12344400" y="3186113"/>
            <a:ext cx="4870174" cy="36255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41E3D1-A798-DF64-B4A9-D10F39EEE54A}"/>
              </a:ext>
            </a:extLst>
          </p:cNvPr>
          <p:cNvSpPr txBox="1"/>
          <p:nvPr/>
        </p:nvSpPr>
        <p:spPr>
          <a:xfrm>
            <a:off x="15718969" y="6869673"/>
            <a:ext cx="245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Nunito Sans" pitchFamily="2" charset="0"/>
              </a:rPr>
              <a:t>Precision &gt; 86%</a:t>
            </a:r>
          </a:p>
        </p:txBody>
      </p:sp>
    </p:spTree>
    <p:extLst>
      <p:ext uri="{BB962C8B-B14F-4D97-AF65-F5344CB8AC3E}">
        <p14:creationId xmlns:p14="http://schemas.microsoft.com/office/powerpoint/2010/main" val="92475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25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C8D7F7-71E5-5AF6-34CC-89E2C3EF96E9}"/>
              </a:ext>
            </a:extLst>
          </p:cNvPr>
          <p:cNvSpPr txBox="1"/>
          <p:nvPr/>
        </p:nvSpPr>
        <p:spPr>
          <a:xfrm>
            <a:off x="3781423" y="145935"/>
            <a:ext cx="10505371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>
                <a:solidFill>
                  <a:srgbClr val="004AAD"/>
                </a:solidFill>
                <a:latin typeface="Nunito Sans Heavy"/>
              </a:rPr>
              <a:t>Object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E468A-8A16-F97F-0D8E-856515104183}"/>
              </a:ext>
            </a:extLst>
          </p:cNvPr>
          <p:cNvSpPr txBox="1"/>
          <p:nvPr/>
        </p:nvSpPr>
        <p:spPr>
          <a:xfrm>
            <a:off x="1792828" y="2504714"/>
            <a:ext cx="1617712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 Precision is increased to nearly 88%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 Bounding box regression loss</a:t>
            </a:r>
            <a:r>
              <a:rPr lang="en-US" sz="2800" b="0" i="0">
                <a:solidFill>
                  <a:srgbClr val="242424"/>
                </a:solidFill>
                <a:effectLst/>
                <a:latin typeface="Nunito Sans" pitchFamily="2" charset="0"/>
              </a:rPr>
              <a:t>(Mean Squared Error) and</a:t>
            </a:r>
            <a:r>
              <a:rPr lang="en-US" sz="2800">
                <a:latin typeface="Nunito Sans" pitchFamily="2" charset="0"/>
              </a:rPr>
              <a:t> classification loss are minimized to 0.01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280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endParaRPr lang="en-US" sz="2800">
              <a:latin typeface="Nunito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C5210-FF94-A59B-876B-6EA2ECB030A8}"/>
              </a:ext>
            </a:extLst>
          </p:cNvPr>
          <p:cNvSpPr txBox="1"/>
          <p:nvPr/>
        </p:nvSpPr>
        <p:spPr>
          <a:xfrm>
            <a:off x="1504438" y="4508662"/>
            <a:ext cx="8699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Nunito Sans" pitchFamily="2" charset="0"/>
              </a:rPr>
              <a:t>Considerations to improve the precision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EB564-1ECA-E970-52D6-7D0359102C86}"/>
              </a:ext>
            </a:extLst>
          </p:cNvPr>
          <p:cNvSpPr txBox="1"/>
          <p:nvPr/>
        </p:nvSpPr>
        <p:spPr>
          <a:xfrm>
            <a:off x="1792828" y="5301284"/>
            <a:ext cx="1199321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Can improve the dataset’s quality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Add images from different environment and lighting conditions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2800">
              <a:latin typeface="Nunito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2BE5F-1DB7-7BE0-5720-7748227DA232}"/>
              </a:ext>
            </a:extLst>
          </p:cNvPr>
          <p:cNvSpPr txBox="1"/>
          <p:nvPr/>
        </p:nvSpPr>
        <p:spPr>
          <a:xfrm>
            <a:off x="1504438" y="1603677"/>
            <a:ext cx="8699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Nunito Sans" pitchFamily="2" charset="0"/>
              </a:rPr>
              <a:t>When adjusting the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98153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73690" y="185810"/>
            <a:ext cx="117406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Timeframe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F5C32BB-958B-8ABD-E290-B018C60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26</a:t>
            </a:fld>
            <a:endParaRPr lang="en-US" sz="360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5F31716-515A-3E93-5275-64D54527C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77857"/>
              </p:ext>
            </p:extLst>
          </p:nvPr>
        </p:nvGraphicFramePr>
        <p:xfrm>
          <a:off x="407986" y="2247900"/>
          <a:ext cx="17472025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001606" imgH="3611691" progId="Excel.Sheet.12">
                  <p:embed/>
                </p:oleObj>
              </mc:Choice>
              <mc:Fallback>
                <p:oleObj name="Worksheet" r:id="rId2" imgW="12001606" imgH="3611691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5F31716-515A-3E93-5275-64D54527C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7986" y="2247900"/>
                        <a:ext cx="17472025" cy="5791200"/>
                      </a:xfrm>
                      <a:prstGeom prst="rect">
                        <a:avLst/>
                      </a:prstGeom>
                      <a:ln w="25400">
                        <a:solidFill>
                          <a:schemeClr val="accent2">
                            <a:alpha val="88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02D417A-60B8-5C06-FF21-B20933E49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1" y="3286126"/>
            <a:ext cx="242887" cy="24288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DAFD2AE-6D87-AB86-2087-6838ED0B3C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0888" y="4543427"/>
            <a:ext cx="242887" cy="242887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8EA706D-4EB7-3A08-BDD5-C9D73DB65C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076" y="3929064"/>
            <a:ext cx="242887" cy="242887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AFE5B45E-1C14-96D6-036E-7B997FE14B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969" y="4232860"/>
            <a:ext cx="242887" cy="242887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ADEBC81B-178E-F34A-61A8-EF8ADFDFD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919" y="4900613"/>
            <a:ext cx="242887" cy="242887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E6F0698-A2AB-0C5B-E362-5C37994D0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0752" y="3618497"/>
            <a:ext cx="242887" cy="242887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F3064958-3706-E983-62A7-ED0E6F26D2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938" y="5181598"/>
            <a:ext cx="242887" cy="2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0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73688" y="132606"/>
            <a:ext cx="1174061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4AAD"/>
                </a:solidFill>
                <a:latin typeface="Nunito Sans Heavy"/>
              </a:rPr>
              <a:t>References</a:t>
            </a:r>
            <a:endParaRPr lang="en-US" sz="8000" b="1">
              <a:latin typeface="Nunito Sans Heavy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F5C32BB-958B-8ABD-E290-B018C60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27</a:t>
            </a:fld>
            <a:endParaRPr lang="en-US" sz="3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1E8A8-18CE-C69A-3A7E-17740EF2D3C1}"/>
              </a:ext>
            </a:extLst>
          </p:cNvPr>
          <p:cNvSpPr txBox="1"/>
          <p:nvPr/>
        </p:nvSpPr>
        <p:spPr>
          <a:xfrm>
            <a:off x="551055" y="1642273"/>
            <a:ext cx="17185883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[1]  G, Venugopal. (2020). 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Development of An Autonomous Beach Cleaning Robot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. 49. 11-15. 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[2]  D. Varghese and A. Mohan, "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Binman: An Autonomous Beach Cleaning Robot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," 2022 IEEE 2nd Mysore Sub Section 	 	International Conference (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MysuruCon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), Mysuru, India, 2022, pp. 1-5,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: 10.1109/MysuruCon55714.2022.9972499. 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[3] H.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Sukri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 A.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Dafid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 and A. Basuki, "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Design of Garbage Collection Robots In Tourism Area (Beach) With Artificial Neural 	Network Method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," 2022 IEEE 8th Information Technology International Seminar (ITIS), Surabaya, Indonesia, 2022, pp. 235-	240,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: 10.1109/ITIS57155.2022.10010038.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[4] 	T.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Ichimura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 and S. -i. Nakajima, "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Development of an autonomous beach cleaning robot “</a:t>
            </a:r>
            <a:r>
              <a:rPr lang="en-US" sz="2300" b="1" err="1">
                <a:latin typeface="Nunito Sans"/>
                <a:cs typeface="Times New Roman" panose="02020603050405020304" pitchFamily="18" charset="0"/>
              </a:rPr>
              <a:t>Hirottaro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”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," 2016 IEEE International 	Conference on Mechatronics and Automation, Harbin, China, 2016, pp. 868-872,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: 10.1109/ICMA.2016.7558676.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[5]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Roza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Felippe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 &amp; Silva, Vinicius &amp; Pereira, Patrick &amp;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Bertol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 Douglas. (2016). 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Modular robot used as a beach cleaner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.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Ingeniare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. 	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Revista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chilena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 de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ingeniería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. 24. 643-653. 10.4067/S0718-33052016000400009. 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[6]	 J. K.A, J. S. C, L. R. M, S. K. P.S, A. Francis and A. Babu, "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Deep Learning based Beach Cleaning Robot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," 2023 2nd International 	Conference on Applied Artificial Intelligence and Computing (ICAAIC), Salem, India, 2023, pp. 427-433,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: 	10.1109/ICAAIC56838.2023.10141099.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 sz="2300">
                <a:latin typeface="Nunito Sans"/>
                <a:cs typeface="Times New Roman" panose="02020603050405020304" pitchFamily="18" charset="0"/>
              </a:rPr>
              <a:t>[7] N. Bano et al., "</a:t>
            </a:r>
            <a:r>
              <a:rPr lang="en-US" sz="2300" b="1">
                <a:latin typeface="Nunito Sans"/>
                <a:cs typeface="Times New Roman" panose="02020603050405020304" pitchFamily="18" charset="0"/>
              </a:rPr>
              <a:t>Radio Controlled Beach Cleaning Bot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," 2019 IEEE 6th International Conference on Engineering Technologies 	and Applied Sciences (ICETAS), Kuala Lumpur, Malaysia, 2019, pp. 1-6, </a:t>
            </a:r>
            <a:r>
              <a:rPr lang="en-US" sz="2300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 sz="2300">
                <a:latin typeface="Nunito Sans"/>
                <a:cs typeface="Times New Roman" panose="02020603050405020304" pitchFamily="18" charset="0"/>
              </a:rPr>
              <a:t>: 10.1109/ICETAS48360.2019.9117269.</a:t>
            </a:r>
          </a:p>
          <a:p>
            <a:pPr algn="just"/>
            <a:endParaRPr lang="en-US" sz="2300">
              <a:latin typeface="Nunito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2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3171" y="5339593"/>
            <a:ext cx="9241608" cy="2164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004AAD"/>
                </a:solidFill>
                <a:latin typeface="Nunito Sans Heavy"/>
              </a:rPr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0654F-53ED-FD22-F5BC-3582F1A1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28</a:t>
            </a:fld>
            <a:endParaRPr lang="en-US" sz="3600"/>
          </a:p>
        </p:txBody>
      </p:sp>
      <p:pic>
        <p:nvPicPr>
          <p:cNvPr id="5" name="Picture 4" descr="A robot holding a broom&#10;&#10;Description automatically generated">
            <a:extLst>
              <a:ext uri="{FF2B5EF4-FFF2-40B4-BE49-F238E27FC236}">
                <a16:creationId xmlns:a16="http://schemas.microsoft.com/office/drawing/2014/main" id="{559852D3-8F7D-619A-3D17-1F16162C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05" y="481323"/>
            <a:ext cx="4858270" cy="48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29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C8D7F7-71E5-5AF6-34CC-89E2C3EF96E9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8349D-0F3D-027D-A05C-88841DCBC108}"/>
              </a:ext>
            </a:extLst>
          </p:cNvPr>
          <p:cNvSpPr txBox="1"/>
          <p:nvPr/>
        </p:nvSpPr>
        <p:spPr>
          <a:xfrm>
            <a:off x="1525137" y="2057174"/>
            <a:ext cx="1172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Nunito Sans" pitchFamily="2" charset="0"/>
              </a:rPr>
              <a:t>Path Planning for the Sieving shaker mechanism</a:t>
            </a:r>
          </a:p>
        </p:txBody>
      </p:sp>
      <p:pic>
        <p:nvPicPr>
          <p:cNvPr id="7" name="Picture 6" descr="A yellow board with a pattern of objects&#10;&#10;Description automatically generated with medium confidence">
            <a:extLst>
              <a:ext uri="{FF2B5EF4-FFF2-40B4-BE49-F238E27FC236}">
                <a16:creationId xmlns:a16="http://schemas.microsoft.com/office/drawing/2014/main" id="{868BB997-2379-0E16-6882-3A4F001B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4" y="3258777"/>
            <a:ext cx="7562851" cy="581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97DA2-645E-1BC3-7543-10CA4C43C058}"/>
              </a:ext>
            </a:extLst>
          </p:cNvPr>
          <p:cNvSpPr txBox="1"/>
          <p:nvPr/>
        </p:nvSpPr>
        <p:spPr>
          <a:xfrm>
            <a:off x="1568680" y="3223534"/>
            <a:ext cx="565943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>
                <a:latin typeface="Nunito Sans" pitchFamily="2" charset="0"/>
              </a:rPr>
              <a:t>Pre-defined Algorithm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>
                <a:latin typeface="Nunito Sans" pitchFamily="2" charset="0"/>
              </a:rPr>
              <a:t>Obstacle Avoidance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>
                <a:latin typeface="Nunito Sans" pitchFamily="2" charset="0"/>
              </a:rPr>
              <a:t>Sand Filtering</a:t>
            </a:r>
          </a:p>
        </p:txBody>
      </p:sp>
    </p:spTree>
    <p:extLst>
      <p:ext uri="{BB962C8B-B14F-4D97-AF65-F5344CB8AC3E}">
        <p14:creationId xmlns:p14="http://schemas.microsoft.com/office/powerpoint/2010/main" val="368568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31C9F-1885-88AF-3913-53502AA0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3</a:t>
            </a:fld>
            <a:endParaRPr lang="en-US" sz="360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D9267890-11E8-8B56-66F5-893E68D1A1B8}"/>
              </a:ext>
            </a:extLst>
          </p:cNvPr>
          <p:cNvSpPr txBox="1"/>
          <p:nvPr/>
        </p:nvSpPr>
        <p:spPr>
          <a:xfrm>
            <a:off x="1252531" y="494349"/>
            <a:ext cx="1608959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Background and Motivation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154813D-C9A5-4CF4-9F19-E00DBACCFC9F}"/>
              </a:ext>
            </a:extLst>
          </p:cNvPr>
          <p:cNvSpPr txBox="1"/>
          <p:nvPr/>
        </p:nvSpPr>
        <p:spPr>
          <a:xfrm>
            <a:off x="2849695" y="1868137"/>
            <a:ext cx="12779147" cy="308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rgbClr val="000000"/>
                </a:solidFill>
                <a:latin typeface="Nunito Sans"/>
              </a:rPr>
              <a:t>Aggregation of plastics and debris harming marine ecosystems.</a:t>
            </a:r>
          </a:p>
          <a:p>
            <a:pPr marL="457200" indent="-457200">
              <a:lnSpc>
                <a:spcPts val="5599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</a:rPr>
              <a:t>Time-consuming manual cleaning efforts.</a:t>
            </a:r>
          </a:p>
          <a:p>
            <a:pPr marL="457200" indent="-457200">
              <a:lnSpc>
                <a:spcPts val="5599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</a:rPr>
              <a:t>Health problems in workers (musculoskeletal diseases)</a:t>
            </a:r>
          </a:p>
          <a:p>
            <a:pPr marL="457200" indent="-457200">
              <a:lnSpc>
                <a:spcPts val="5599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</a:rPr>
              <a:t>Need for an automated sustainable solution.</a:t>
            </a:r>
            <a:endParaRPr lang="en-US"/>
          </a:p>
        </p:txBody>
      </p:sp>
      <p:pic>
        <p:nvPicPr>
          <p:cNvPr id="5" name="Picture 4" descr="People cleaning the beach with plastic bags&#10;&#10;Description automatically generated">
            <a:extLst>
              <a:ext uri="{FF2B5EF4-FFF2-40B4-BE49-F238E27FC236}">
                <a16:creationId xmlns:a16="http://schemas.microsoft.com/office/drawing/2014/main" id="{CC15AAA0-1D1C-66C3-92BA-1058E1924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5411079"/>
            <a:ext cx="6526486" cy="3786710"/>
          </a:xfrm>
          <a:prstGeom prst="rect">
            <a:avLst/>
          </a:prstGeom>
        </p:spPr>
      </p:pic>
      <p:pic>
        <p:nvPicPr>
          <p:cNvPr id="7" name="Picture 6" descr="Plastic bottles and plastic on a beach&#10;&#10;Description automatically generated">
            <a:extLst>
              <a:ext uri="{FF2B5EF4-FFF2-40B4-BE49-F238E27FC236}">
                <a16:creationId xmlns:a16="http://schemas.microsoft.com/office/drawing/2014/main" id="{339DFA61-5B9F-E932-0A21-913BF5F25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5" y="5411079"/>
            <a:ext cx="6332493" cy="378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0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30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C8D7F7-71E5-5AF6-34CC-89E2C3EF96E9}"/>
              </a:ext>
            </a:extLst>
          </p:cNvPr>
          <p:cNvSpPr txBox="1"/>
          <p:nvPr/>
        </p:nvSpPr>
        <p:spPr>
          <a:xfrm>
            <a:off x="4028161" y="145935"/>
            <a:ext cx="1006709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F866B-20F7-ACCC-2606-ABF57102D6BE}"/>
              </a:ext>
            </a:extLst>
          </p:cNvPr>
          <p:cNvSpPr txBox="1"/>
          <p:nvPr/>
        </p:nvSpPr>
        <p:spPr>
          <a:xfrm>
            <a:off x="1452563" y="2071688"/>
            <a:ext cx="1050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Nunito Sans" pitchFamily="2" charset="0"/>
              </a:rPr>
              <a:t>Path Planning for the Raking mechanism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D1BFF-6EA3-25CC-2E8F-A34EC2675A77}"/>
              </a:ext>
            </a:extLst>
          </p:cNvPr>
          <p:cNvSpPr txBox="1"/>
          <p:nvPr/>
        </p:nvSpPr>
        <p:spPr>
          <a:xfrm>
            <a:off x="1510621" y="3223535"/>
            <a:ext cx="8513869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>
                <a:latin typeface="Nunito Sans" pitchFamily="2" charset="0"/>
              </a:rPr>
              <a:t>Vector Field Histogram (VFH) Algorithm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>
                <a:latin typeface="Nunito Sans" pitchFamily="2" charset="0"/>
              </a:rPr>
              <a:t>Obstacle Avoidance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>
                <a:latin typeface="Nunito Sans" pitchFamily="2" charset="0"/>
              </a:rPr>
              <a:t>Object Detection</a:t>
            </a:r>
          </a:p>
        </p:txBody>
      </p:sp>
      <p:pic>
        <p:nvPicPr>
          <p:cNvPr id="6" name="Picture 5" descr="A map of a route&#10;&#10;Description automatically generated">
            <a:extLst>
              <a:ext uri="{FF2B5EF4-FFF2-40B4-BE49-F238E27FC236}">
                <a16:creationId xmlns:a16="http://schemas.microsoft.com/office/drawing/2014/main" id="{8032A9F6-238D-26AB-7665-43A672330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2876550"/>
            <a:ext cx="6429375" cy="62319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4E8D9A-085D-7B1C-4D07-12DC89359E98}"/>
              </a:ext>
            </a:extLst>
          </p:cNvPr>
          <p:cNvCxnSpPr>
            <a:cxnSpLocks/>
          </p:cNvCxnSpPr>
          <p:nvPr/>
        </p:nvCxnSpPr>
        <p:spPr>
          <a:xfrm flipV="1">
            <a:off x="7228894" y="3429000"/>
            <a:ext cx="3971184" cy="4714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EEA2B-F45D-5BFB-D110-19D872ECE983}"/>
              </a:ext>
            </a:extLst>
          </p:cNvPr>
          <p:cNvSpPr txBox="1"/>
          <p:nvPr/>
        </p:nvSpPr>
        <p:spPr>
          <a:xfrm>
            <a:off x="4555809" y="8143791"/>
            <a:ext cx="350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Nunito Sans" pitchFamily="2" charset="0"/>
              </a:rPr>
              <a:t>Objects (Plastics)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13FC5A-FAF9-9039-348F-255B6929B761}"/>
              </a:ext>
            </a:extLst>
          </p:cNvPr>
          <p:cNvCxnSpPr>
            <a:cxnSpLocks/>
          </p:cNvCxnSpPr>
          <p:nvPr/>
        </p:nvCxnSpPr>
        <p:spPr>
          <a:xfrm flipH="1">
            <a:off x="13173075" y="1359010"/>
            <a:ext cx="2171700" cy="2527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A74E33-A191-AE57-4A0C-1CB8CAF739CE}"/>
              </a:ext>
            </a:extLst>
          </p:cNvPr>
          <p:cNvCxnSpPr>
            <a:cxnSpLocks/>
          </p:cNvCxnSpPr>
          <p:nvPr/>
        </p:nvCxnSpPr>
        <p:spPr>
          <a:xfrm flipH="1">
            <a:off x="14987588" y="1359010"/>
            <a:ext cx="357187" cy="4371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2D03D9-7FAF-A1E9-D37E-F179F0ED0868}"/>
              </a:ext>
            </a:extLst>
          </p:cNvPr>
          <p:cNvSpPr txBox="1"/>
          <p:nvPr/>
        </p:nvSpPr>
        <p:spPr>
          <a:xfrm>
            <a:off x="13587412" y="81825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Nunito Sans" pitchFamily="2" charset="0"/>
              </a:rPr>
              <a:t>Obstacles (statics)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953240-4EC0-8454-30EA-877BA5B898C4}"/>
              </a:ext>
            </a:extLst>
          </p:cNvPr>
          <p:cNvCxnSpPr>
            <a:cxnSpLocks/>
          </p:cNvCxnSpPr>
          <p:nvPr/>
        </p:nvCxnSpPr>
        <p:spPr>
          <a:xfrm>
            <a:off x="7228894" y="8143791"/>
            <a:ext cx="4163579" cy="261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4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F2064-BF9F-58D8-3667-FE77C8899830}"/>
              </a:ext>
            </a:extLst>
          </p:cNvPr>
          <p:cNvSpPr txBox="1"/>
          <p:nvPr/>
        </p:nvSpPr>
        <p:spPr>
          <a:xfrm>
            <a:off x="2041972" y="2204234"/>
            <a:ext cx="15397889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YOLO loss function is composed of three parts:</a:t>
            </a:r>
          </a:p>
          <a:p>
            <a:pPr marL="914400" lvl="1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latin typeface="Nunito Sans" pitchFamily="2" charset="0"/>
              </a:rPr>
              <a:t>box_loss</a:t>
            </a:r>
            <a:r>
              <a:rPr lang="en-US" sz="2800">
                <a:latin typeface="Nunito Sans" pitchFamily="2" charset="0"/>
              </a:rPr>
              <a:t> — bounding box regression loss (Mean Squared Error).</a:t>
            </a:r>
          </a:p>
          <a:p>
            <a:pPr marL="914400" lvl="1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latin typeface="Nunito Sans" pitchFamily="2" charset="0"/>
              </a:rPr>
              <a:t>obj_loss</a:t>
            </a:r>
            <a:r>
              <a:rPr lang="en-US" sz="2800">
                <a:latin typeface="Nunito Sans" pitchFamily="2" charset="0"/>
              </a:rPr>
              <a:t> — the confidence of object presence is the objectless loss.</a:t>
            </a:r>
          </a:p>
          <a:p>
            <a:pPr marL="914400" lvl="1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latin typeface="Nunito Sans" pitchFamily="2" charset="0"/>
              </a:rPr>
              <a:t>cls_loss</a:t>
            </a:r>
            <a:r>
              <a:rPr lang="en-US" sz="2800">
                <a:latin typeface="Nunito Sans" pitchFamily="2" charset="0"/>
              </a:rPr>
              <a:t> — the classification loss (Cross Entropy).</a:t>
            </a:r>
          </a:p>
          <a:p>
            <a:pPr marL="285750" indent="-28575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 Precision measures how much of the </a:t>
            </a:r>
            <a:r>
              <a:rPr lang="en-US" sz="2800" err="1">
                <a:latin typeface="Nunito Sans" pitchFamily="2" charset="0"/>
              </a:rPr>
              <a:t>bbox</a:t>
            </a:r>
            <a:r>
              <a:rPr lang="en-US" sz="2800">
                <a:latin typeface="Nunito Sans" pitchFamily="2" charset="0"/>
              </a:rPr>
              <a:t> predictions are correct ( True positives / (True 	positives + False positives)).</a:t>
            </a:r>
          </a:p>
          <a:p>
            <a:pPr marL="285750" indent="-28575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 Recall measures how much of the true </a:t>
            </a:r>
            <a:r>
              <a:rPr lang="en-US" sz="2800" err="1">
                <a:latin typeface="Nunito Sans" pitchFamily="2" charset="0"/>
              </a:rPr>
              <a:t>bbox</a:t>
            </a:r>
            <a:r>
              <a:rPr lang="en-US" sz="2800">
                <a:latin typeface="Nunito Sans" pitchFamily="2" charset="0"/>
              </a:rPr>
              <a:t> were correctly predicted ( True positives / (True 	positives + False negatives)).</a:t>
            </a:r>
          </a:p>
          <a:p>
            <a:pPr marL="285750" indent="-28575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 ‘mAP_0.5’ is the mean Average Precision (</a:t>
            </a:r>
            <a:r>
              <a:rPr lang="en-US" sz="2800" err="1">
                <a:latin typeface="Nunito Sans" pitchFamily="2" charset="0"/>
              </a:rPr>
              <a:t>mAP</a:t>
            </a:r>
            <a:r>
              <a:rPr lang="en-US" sz="2800">
                <a:latin typeface="Nunito Sans" pitchFamily="2" charset="0"/>
              </a:rPr>
              <a:t>) at </a:t>
            </a:r>
            <a:r>
              <a:rPr lang="en-US" sz="2800" err="1">
                <a:latin typeface="Nunito Sans" pitchFamily="2" charset="0"/>
              </a:rPr>
              <a:t>IoU</a:t>
            </a:r>
            <a:r>
              <a:rPr lang="en-US" sz="2800">
                <a:latin typeface="Nunito Sans" pitchFamily="2" charset="0"/>
              </a:rPr>
              <a:t> (Intersection over Union) threshold of 	0.5. </a:t>
            </a:r>
          </a:p>
          <a:p>
            <a:pPr marL="285750" indent="-285750"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 ‘ mAP_0.5:0.95’ is the average </a:t>
            </a:r>
            <a:r>
              <a:rPr lang="en-US" sz="2800" err="1">
                <a:latin typeface="Nunito Sans" pitchFamily="2" charset="0"/>
              </a:rPr>
              <a:t>mAP</a:t>
            </a:r>
            <a:r>
              <a:rPr lang="en-US" sz="2800">
                <a:latin typeface="Nunito Sans" pitchFamily="2" charset="0"/>
              </a:rPr>
              <a:t> over different </a:t>
            </a:r>
            <a:r>
              <a:rPr lang="en-US" sz="2800" err="1">
                <a:latin typeface="Nunito Sans" pitchFamily="2" charset="0"/>
              </a:rPr>
              <a:t>IoU</a:t>
            </a:r>
            <a:r>
              <a:rPr lang="en-US" sz="2800">
                <a:latin typeface="Nunito Sans" pitchFamily="2" charset="0"/>
              </a:rPr>
              <a:t> thresholds, ranging from 0.5 to 0.95.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59B98-D30C-1897-EDCC-59B8653F41EE}"/>
              </a:ext>
            </a:extLst>
          </p:cNvPr>
          <p:cNvSpPr txBox="1"/>
          <p:nvPr/>
        </p:nvSpPr>
        <p:spPr>
          <a:xfrm>
            <a:off x="2041972" y="1402771"/>
            <a:ext cx="1172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Nunito Sans" pitchFamily="2" charset="0"/>
              </a:rPr>
              <a:t>Object detection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D69C811-0035-828B-ED52-53B7724706FE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3" name="Slide Number Placeholder 18">
            <a:extLst>
              <a:ext uri="{FF2B5EF4-FFF2-40B4-BE49-F238E27FC236}">
                <a16:creationId xmlns:a16="http://schemas.microsoft.com/office/drawing/2014/main" id="{CD26A798-748B-79A1-FC5A-D5ABB716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50688" y="9689678"/>
            <a:ext cx="1968038" cy="547688"/>
          </a:xfrm>
        </p:spPr>
        <p:txBody>
          <a:bodyPr/>
          <a:lstStyle/>
          <a:p>
            <a:fld id="{B6F15528-21DE-4FAA-801E-634DDDAF4B2B}" type="slidenum">
              <a:rPr lang="en-US" sz="3600" smtClean="0"/>
              <a:pPr/>
              <a:t>31</a:t>
            </a:fld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45106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32</a:t>
            </a:fld>
            <a:endParaRPr lang="en-US" sz="36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C8D7F7-71E5-5AF6-34CC-89E2C3EF96E9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826F5-98D7-4B64-03CD-BB6AC6831001}"/>
              </a:ext>
            </a:extLst>
          </p:cNvPr>
          <p:cNvSpPr txBox="1"/>
          <p:nvPr/>
        </p:nvSpPr>
        <p:spPr>
          <a:xfrm>
            <a:off x="1757362" y="2071688"/>
            <a:ext cx="861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Nunito Sans" pitchFamily="2" charset="0"/>
              </a:rPr>
              <a:t>Proactive Behavior of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5BF16-D697-C35A-1598-9660FDCEF623}"/>
              </a:ext>
            </a:extLst>
          </p:cNvPr>
          <p:cNvSpPr txBox="1"/>
          <p:nvPr/>
        </p:nvSpPr>
        <p:spPr>
          <a:xfrm>
            <a:off x="1836056" y="3006194"/>
            <a:ext cx="14615888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Nunito Sans" pitchFamily="2" charset="0"/>
              </a:rPr>
              <a:t>A</a:t>
            </a:r>
            <a:r>
              <a:rPr lang="en-US" sz="2800" i="0">
                <a:effectLst/>
                <a:latin typeface="Nunito Sans" pitchFamily="2" charset="0"/>
              </a:rPr>
              <a:t>bility to take initiative and perform tasks without explicit human instruction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Using the sensor data (</a:t>
            </a:r>
            <a:r>
              <a:rPr lang="en-US" sz="2800">
                <a:latin typeface="Nunito Sans" pitchFamily="2" charset="0"/>
              </a:rPr>
              <a:t>RGB </a:t>
            </a:r>
            <a:r>
              <a:rPr lang="en-US" sz="2800" i="0">
                <a:effectLst/>
                <a:latin typeface="Nunito Sans" pitchFamily="2" charset="0"/>
              </a:rPr>
              <a:t>camera &amp; ultrasonic sensor) to perceive the environment, and assess the condition of the beach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0">
                <a:effectLst/>
                <a:latin typeface="Nunito Sans" pitchFamily="2" charset="0"/>
              </a:rPr>
              <a:t>Decision-Making and Planning</a:t>
            </a:r>
            <a:r>
              <a:rPr lang="en-US" sz="2800">
                <a:latin typeface="Nunito Sans" pitchFamily="2" charset="0"/>
              </a:rPr>
              <a:t>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i="0">
                <a:effectLst/>
                <a:latin typeface="Nunito Sans" pitchFamily="2" charset="0"/>
              </a:rPr>
              <a:t>About which areas need cleaning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P</a:t>
            </a:r>
            <a:r>
              <a:rPr lang="en-US" sz="2800" i="0">
                <a:effectLst/>
                <a:latin typeface="Nunito Sans" pitchFamily="2" charset="0"/>
              </a:rPr>
              <a:t>rioritize tasks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Nunito Sans" pitchFamily="2" charset="0"/>
              </a:rPr>
              <a:t>Which mode to choose? Raking or Sieving</a:t>
            </a:r>
            <a:endParaRPr lang="en-US" sz="2800" i="0">
              <a:effectLst/>
              <a:latin typeface="Nunito Sans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i="0"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8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02539-AC2C-F1A4-2DD2-04890EFCC8DF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8" name="Slide Number Placeholder 18">
            <a:extLst>
              <a:ext uri="{FF2B5EF4-FFF2-40B4-BE49-F238E27FC236}">
                <a16:creationId xmlns:a16="http://schemas.microsoft.com/office/drawing/2014/main" id="{E8052254-3682-1CEA-5A15-E1E44238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50688" y="9689678"/>
            <a:ext cx="1968038" cy="547688"/>
          </a:xfrm>
        </p:spPr>
        <p:txBody>
          <a:bodyPr/>
          <a:lstStyle/>
          <a:p>
            <a:fld id="{B6F15528-21DE-4FAA-801E-634DDDAF4B2B}" type="slidenum">
              <a:rPr lang="en-US" sz="3600" smtClean="0"/>
              <a:pPr/>
              <a:t>33</a:t>
            </a:fld>
            <a:endParaRPr lang="en-US" sz="3600"/>
          </a:p>
        </p:txBody>
      </p:sp>
      <p:pic>
        <p:nvPicPr>
          <p:cNvPr id="4" name="Picture 3" descr="A diagram of a blue circuit board&#10;&#10;Description automatically generated">
            <a:extLst>
              <a:ext uri="{FF2B5EF4-FFF2-40B4-BE49-F238E27FC236}">
                <a16:creationId xmlns:a16="http://schemas.microsoft.com/office/drawing/2014/main" id="{11CDDB72-F6BB-538B-F3DE-4562931E5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" y="0"/>
            <a:ext cx="4934639" cy="9555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CF6EF-AFA2-00C1-E616-B330A7AFB2AC}"/>
              </a:ext>
            </a:extLst>
          </p:cNvPr>
          <p:cNvSpPr txBox="1"/>
          <p:nvPr/>
        </p:nvSpPr>
        <p:spPr>
          <a:xfrm>
            <a:off x="4276285" y="4777740"/>
            <a:ext cx="2521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Motor Driver Connection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3C4D6-569F-2F07-8F8A-DEB956AEB782}"/>
              </a:ext>
            </a:extLst>
          </p:cNvPr>
          <p:cNvSpPr txBox="1"/>
          <p:nvPr/>
        </p:nvSpPr>
        <p:spPr>
          <a:xfrm>
            <a:off x="8377276" y="8808273"/>
            <a:ext cx="8795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/>
              <a:t>DEScribe PC software for Sabertooth motor driver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524324-72FB-9447-611E-575AEDFE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41" y="1339631"/>
            <a:ext cx="9135750" cy="74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02539-AC2C-F1A4-2DD2-04890EFCC8DF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6F87E7-EB07-5E19-B6FE-0B53D4BA80C2}"/>
              </a:ext>
            </a:extLst>
          </p:cNvPr>
          <p:cNvSpPr/>
          <p:nvPr/>
        </p:nvSpPr>
        <p:spPr>
          <a:xfrm>
            <a:off x="9585962" y="3335057"/>
            <a:ext cx="8197795" cy="51040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Nunito Sans" pitchFamily="2" charset="0"/>
              </a:rPr>
              <a:t>Raking Mechanism</a:t>
            </a:r>
          </a:p>
          <a:p>
            <a:pPr marL="685800" indent="-685800" algn="ctr">
              <a:buFont typeface="Wingdings" panose="05000000000000000000" pitchFamily="2" charset="2"/>
              <a:buChar char="ü"/>
            </a:pPr>
            <a:r>
              <a:rPr lang="en-US" sz="4000">
                <a:latin typeface="Nunito Sans" pitchFamily="2" charset="0"/>
              </a:rPr>
              <a:t>Object Detection </a:t>
            </a:r>
          </a:p>
          <a:p>
            <a:pPr marL="685800" indent="-685800" algn="ctr">
              <a:buFont typeface="Wingdings" panose="05000000000000000000" pitchFamily="2" charset="2"/>
              <a:buChar char="ü"/>
            </a:pPr>
            <a:r>
              <a:rPr lang="en-US" sz="4000">
                <a:latin typeface="Nunito Sans" pitchFamily="2" charset="0"/>
              </a:rPr>
              <a:t>VFH Algorithm</a:t>
            </a:r>
          </a:p>
          <a:p>
            <a:pPr algn="ctr"/>
            <a:endParaRPr lang="en-US" sz="2000">
              <a:latin typeface="Nunito Sans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CBC746-D80E-47D3-CE3A-7D1E3E18B95B}"/>
              </a:ext>
            </a:extLst>
          </p:cNvPr>
          <p:cNvSpPr/>
          <p:nvPr/>
        </p:nvSpPr>
        <p:spPr>
          <a:xfrm>
            <a:off x="504245" y="3335058"/>
            <a:ext cx="8197795" cy="51040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Nunito Sans" pitchFamily="2" charset="0"/>
              </a:rPr>
              <a:t>Sieving Shaker Mechanism</a:t>
            </a:r>
          </a:p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en-US" sz="4000">
                <a:latin typeface="Nunito Sans" pitchFamily="2" charset="0"/>
              </a:rPr>
              <a:t>Sand Filtering</a:t>
            </a:r>
          </a:p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en-US" sz="4000">
                <a:latin typeface="Nunito Sans" pitchFamily="2" charset="0"/>
              </a:rPr>
              <a:t>Pre-defined Path </a:t>
            </a:r>
          </a:p>
        </p:txBody>
      </p:sp>
      <p:sp>
        <p:nvSpPr>
          <p:cNvPr id="8" name="Slide Number Placeholder 18">
            <a:extLst>
              <a:ext uri="{FF2B5EF4-FFF2-40B4-BE49-F238E27FC236}">
                <a16:creationId xmlns:a16="http://schemas.microsoft.com/office/drawing/2014/main" id="{E8052254-3682-1CEA-5A15-E1E44238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50688" y="9689678"/>
            <a:ext cx="1968038" cy="547688"/>
          </a:xfrm>
        </p:spPr>
        <p:txBody>
          <a:bodyPr/>
          <a:lstStyle/>
          <a:p>
            <a:fld id="{B6F15528-21DE-4FAA-801E-634DDDAF4B2B}" type="slidenum">
              <a:rPr lang="en-US" sz="3600" smtClean="0"/>
              <a:pPr/>
              <a:t>34</a:t>
            </a:fld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B5DD8-3D2F-A23F-EC85-09338B595FB5}"/>
              </a:ext>
            </a:extLst>
          </p:cNvPr>
          <p:cNvSpPr txBox="1"/>
          <p:nvPr/>
        </p:nvSpPr>
        <p:spPr>
          <a:xfrm>
            <a:off x="6677922" y="2209800"/>
            <a:ext cx="4712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Nunito Sans" pitchFamily="2" charset="0"/>
              </a:rPr>
              <a:t>Path Planning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976312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02539-AC2C-F1A4-2DD2-04890EFCC8DF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8" name="Slide Number Placeholder 18">
            <a:extLst>
              <a:ext uri="{FF2B5EF4-FFF2-40B4-BE49-F238E27FC236}">
                <a16:creationId xmlns:a16="http://schemas.microsoft.com/office/drawing/2014/main" id="{E8052254-3682-1CEA-5A15-E1E44238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50688" y="9689678"/>
            <a:ext cx="1968038" cy="547688"/>
          </a:xfrm>
        </p:spPr>
        <p:txBody>
          <a:bodyPr/>
          <a:lstStyle/>
          <a:p>
            <a:fld id="{B6F15528-21DE-4FAA-801E-634DDDAF4B2B}" type="slidenum">
              <a:rPr lang="en-US" sz="3600" smtClean="0"/>
              <a:pPr/>
              <a:t>35</a:t>
            </a:fld>
            <a:endParaRPr lang="en-US" sz="3600"/>
          </a:p>
        </p:txBody>
      </p:sp>
      <p:pic>
        <p:nvPicPr>
          <p:cNvPr id="4" name="Picture 3" descr="A white curved object with black background&#10;&#10;Description automatically generated">
            <a:extLst>
              <a:ext uri="{FF2B5EF4-FFF2-40B4-BE49-F238E27FC236}">
                <a16:creationId xmlns:a16="http://schemas.microsoft.com/office/drawing/2014/main" id="{60B8D3F0-5FE8-FAC5-01B0-519469543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92" y="6597640"/>
            <a:ext cx="6482615" cy="2719487"/>
          </a:xfrm>
          <a:prstGeom prst="rect">
            <a:avLst/>
          </a:prstGeom>
        </p:spPr>
      </p:pic>
      <p:pic>
        <p:nvPicPr>
          <p:cNvPr id="10" name="Picture 9" descr="A blue and white objec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A394CB20-834E-C6F3-B69F-DC77321A3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17075"/>
          <a:stretch/>
        </p:blipFill>
        <p:spPr>
          <a:xfrm>
            <a:off x="2017487" y="1402586"/>
            <a:ext cx="6015626" cy="4631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3AA446-A996-67D7-4ED5-5E3541C6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147" y="1555821"/>
            <a:ext cx="7820432" cy="71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27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02539-AC2C-F1A4-2DD2-04890EFCC8DF}"/>
              </a:ext>
            </a:extLst>
          </p:cNvPr>
          <p:cNvSpPr txBox="1"/>
          <p:nvPr/>
        </p:nvSpPr>
        <p:spPr>
          <a:xfrm>
            <a:off x="3781423" y="1459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Annex</a:t>
            </a:r>
          </a:p>
        </p:txBody>
      </p:sp>
      <p:sp>
        <p:nvSpPr>
          <p:cNvPr id="8" name="Slide Number Placeholder 18">
            <a:extLst>
              <a:ext uri="{FF2B5EF4-FFF2-40B4-BE49-F238E27FC236}">
                <a16:creationId xmlns:a16="http://schemas.microsoft.com/office/drawing/2014/main" id="{E8052254-3682-1CEA-5A15-E1E44238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50688" y="9689678"/>
            <a:ext cx="1968038" cy="547688"/>
          </a:xfrm>
        </p:spPr>
        <p:txBody>
          <a:bodyPr/>
          <a:lstStyle/>
          <a:p>
            <a:fld id="{B6F15528-21DE-4FAA-801E-634DDDAF4B2B}" type="slidenum">
              <a:rPr lang="en-US" sz="3600" smtClean="0"/>
              <a:pPr/>
              <a:t>36</a:t>
            </a:fld>
            <a:endParaRPr lang="en-US" sz="3600"/>
          </a:p>
        </p:txBody>
      </p:sp>
      <p:pic>
        <p:nvPicPr>
          <p:cNvPr id="7" name="Picture 6" descr="A blue and green box&#10;&#10;Description automatically generated">
            <a:extLst>
              <a:ext uri="{FF2B5EF4-FFF2-40B4-BE49-F238E27FC236}">
                <a16:creationId xmlns:a16="http://schemas.microsoft.com/office/drawing/2014/main" id="{D6E955E8-A31D-4C0A-3788-B71FA715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396" y="4642270"/>
            <a:ext cx="6648254" cy="4638144"/>
          </a:xfrm>
          <a:prstGeom prst="rect">
            <a:avLst/>
          </a:prstGeom>
        </p:spPr>
      </p:pic>
      <p:pic>
        <p:nvPicPr>
          <p:cNvPr id="11" name="Picture 10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B2DF04DB-9279-5CD3-4B62-6AC59A03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230" y="145935"/>
            <a:ext cx="6208693" cy="4484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09732-C36A-B8D0-25E0-7B4950EF5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75" y="1590179"/>
            <a:ext cx="9488224" cy="71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4</a:t>
            </a:fld>
            <a:endParaRPr lang="en-US" sz="360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030FF46-D1A9-536B-1CE9-11AEC3222E7E}"/>
              </a:ext>
            </a:extLst>
          </p:cNvPr>
          <p:cNvSpPr txBox="1"/>
          <p:nvPr/>
        </p:nvSpPr>
        <p:spPr>
          <a:xfrm>
            <a:off x="4543777" y="343126"/>
            <a:ext cx="920044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Literature Review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951AE29-1EA3-E478-E04E-E7A6F9D39F0F}"/>
              </a:ext>
            </a:extLst>
          </p:cNvPr>
          <p:cNvSpPr txBox="1"/>
          <p:nvPr/>
        </p:nvSpPr>
        <p:spPr>
          <a:xfrm>
            <a:off x="486136" y="2215165"/>
            <a:ext cx="16930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>
                <a:latin typeface="Nunito Sans Heavy"/>
              </a:rPr>
              <a:t>Refuse Collection</a:t>
            </a:r>
            <a:endParaRPr lang="en-US" sz="4000">
              <a:latin typeface="Nunito Sans Heavy" panose="020B060402020202020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D6D8156-F512-45DA-AF9E-D24FA986A6E5}"/>
              </a:ext>
            </a:extLst>
          </p:cNvPr>
          <p:cNvSpPr txBox="1"/>
          <p:nvPr/>
        </p:nvSpPr>
        <p:spPr>
          <a:xfrm>
            <a:off x="486136" y="2952205"/>
            <a:ext cx="16544490" cy="2893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  <a:cs typeface="Times New Roman"/>
              </a:rPr>
              <a:t>Refuse Collection using Lifting Conveyor Tray with a Fan </a:t>
            </a:r>
            <a:r>
              <a:rPr lang="en-US" sz="3200" b="1">
                <a:latin typeface="Nunito Sans"/>
                <a:cs typeface="Times New Roman"/>
              </a:rPr>
              <a:t>[1]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  <a:cs typeface="Times New Roman" panose="02020603050405020304" pitchFamily="18" charset="0"/>
              </a:rPr>
              <a:t>Conveyor with rows of steel tines to collect garbage </a:t>
            </a:r>
            <a:r>
              <a:rPr lang="en-US" sz="3200" b="1">
                <a:latin typeface="Nunito Sans"/>
                <a:cs typeface="Times New Roman" panose="02020603050405020304" pitchFamily="18" charset="0"/>
              </a:rPr>
              <a:t>[2]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  <a:cs typeface="Times New Roman" panose="02020603050405020304" pitchFamily="18" charset="0"/>
              </a:rPr>
              <a:t>Ref</a:t>
            </a:r>
            <a:r>
              <a:rPr lang="en-GB" sz="3200">
                <a:latin typeface="Nunito Sans"/>
                <a:cs typeface="Calibri"/>
              </a:rPr>
              <a:t>use collection mechanisms that mimics Broom and Dustpan </a:t>
            </a:r>
            <a:r>
              <a:rPr lang="en-GB" sz="3200" b="1">
                <a:latin typeface="Nunito Sans"/>
                <a:cs typeface="Calibri"/>
              </a:rPr>
              <a:t>[4]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 pitchFamily="2" charset="0"/>
              </a:rPr>
              <a:t>Autonomously collect cans using an excavator-like claw </a:t>
            </a:r>
            <a:r>
              <a:rPr lang="en-US" sz="3200" b="1">
                <a:latin typeface="Nunito Sans" pitchFamily="2" charset="0"/>
              </a:rPr>
              <a:t>[5]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275D1C5-E27D-BCD7-B2A2-DEF30CAC09FA}"/>
              </a:ext>
            </a:extLst>
          </p:cNvPr>
          <p:cNvCxnSpPr>
            <a:cxnSpLocks/>
          </p:cNvCxnSpPr>
          <p:nvPr/>
        </p:nvCxnSpPr>
        <p:spPr>
          <a:xfrm>
            <a:off x="145143" y="6299203"/>
            <a:ext cx="17765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175F91-F8AB-FFC2-BFF2-A23F1EE5FDFF}"/>
              </a:ext>
            </a:extLst>
          </p:cNvPr>
          <p:cNvSpPr txBox="1"/>
          <p:nvPr/>
        </p:nvSpPr>
        <p:spPr>
          <a:xfrm>
            <a:off x="130624" y="6517730"/>
            <a:ext cx="177654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[1]  G, Venugopal. (2020). 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Development of An Autonomous Beach Cleaning Robot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49. 11-15. 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[2]  D. Varghese and A. Mohan, "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Binman: An Autonomous Beach Cleaning Robot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," 2022 IEEE 2nd Mysore Sub Section 	 	International Conference (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MysuruCon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), Mysuru, India, 2022, pp. 1-5,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: 10.1109/MysuruCon55714.2022.9972499. 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[4] 	T.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Ichimura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and S. -i. Nakajima, "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Development of an autonomous beach cleaning robot “</a:t>
            </a:r>
            <a:r>
              <a:rPr lang="en-US" b="1" err="1">
                <a:latin typeface="Nunito Sans"/>
                <a:cs typeface="Times New Roman" panose="02020603050405020304" pitchFamily="18" charset="0"/>
              </a:rPr>
              <a:t>Hirottaro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”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," 2016 IEEE International 	Conference on Mechatronics and Automation, Harbin, China, 2016, pp. 868-872,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: 10.1109/ICMA.2016.7558676.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[5]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Roza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Felippe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&amp; Silva, Vinicius &amp; Pereira, Patrick &amp;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Bertol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 Douglas. (2016). 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Modular robot used as a beach cleaner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Ingeniare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	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Revista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chilena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de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ingeniería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24. 643-653. 10.4067/S0718-33052016000400009. </a:t>
            </a: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Nunito Sans" pitchFamily="2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8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5</a:t>
            </a:fld>
            <a:endParaRPr lang="en-US" sz="360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030FF46-D1A9-536B-1CE9-11AEC3222E7E}"/>
              </a:ext>
            </a:extLst>
          </p:cNvPr>
          <p:cNvSpPr txBox="1"/>
          <p:nvPr/>
        </p:nvSpPr>
        <p:spPr>
          <a:xfrm>
            <a:off x="4543777" y="343126"/>
            <a:ext cx="920044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Literature Review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951AE29-1EA3-E478-E04E-E7A6F9D39F0F}"/>
              </a:ext>
            </a:extLst>
          </p:cNvPr>
          <p:cNvSpPr txBox="1"/>
          <p:nvPr/>
        </p:nvSpPr>
        <p:spPr>
          <a:xfrm>
            <a:off x="486136" y="1750717"/>
            <a:ext cx="16930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>
                <a:latin typeface="Nunito Sans Heavy"/>
              </a:rPr>
              <a:t>Object Detection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D6D8156-F512-45DA-AF9E-D24FA986A6E5}"/>
              </a:ext>
            </a:extLst>
          </p:cNvPr>
          <p:cNvSpPr txBox="1"/>
          <p:nvPr/>
        </p:nvSpPr>
        <p:spPr>
          <a:xfrm>
            <a:off x="486136" y="2429701"/>
            <a:ext cx="17424492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  <a:cs typeface="Times New Roman"/>
              </a:rPr>
              <a:t>Ultrasonic Sensor Initialization, Android camera for capturing images, and </a:t>
            </a:r>
            <a:r>
              <a:rPr lang="en-US" sz="3200">
                <a:latin typeface="Nunito Sans"/>
              </a:rPr>
              <a:t>ANN algorithm to classify bottles</a:t>
            </a:r>
            <a:r>
              <a:rPr lang="en-US" sz="3200">
                <a:latin typeface="Nunito Sans"/>
                <a:cs typeface="Times New Roman"/>
              </a:rPr>
              <a:t> </a:t>
            </a:r>
            <a:r>
              <a:rPr lang="en-US" sz="3200" b="1">
                <a:latin typeface="Nunito Sans"/>
                <a:cs typeface="Times New Roman"/>
              </a:rPr>
              <a:t>[3]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 pitchFamily="2" charset="0"/>
              </a:rPr>
              <a:t>Computer vision system to detect using RGB and HSV filtering, and </a:t>
            </a:r>
            <a:r>
              <a:rPr lang="en-US" sz="3200">
                <a:latin typeface="Nunito Sans" pitchFamily="2" charset="0"/>
                <a:cs typeface="Times New Roman" panose="02020603050405020304" pitchFamily="18" charset="0"/>
              </a:rPr>
              <a:t>Obstacle avoidance with optical flow </a:t>
            </a:r>
            <a:r>
              <a:rPr lang="en-US" sz="3200" b="1">
                <a:latin typeface="Nunito Sans" pitchFamily="2" charset="0"/>
                <a:cs typeface="Times New Roman" panose="02020603050405020304" pitchFamily="18" charset="0"/>
              </a:rPr>
              <a:t>[5]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 pitchFamily="2" charset="0"/>
              </a:rPr>
              <a:t>Single Shot Multibox Detector based Multi Scale Object Detection Network (SSD-MSN) </a:t>
            </a:r>
            <a:r>
              <a:rPr lang="en-US" sz="3200" b="1">
                <a:latin typeface="Nunito Sans" pitchFamily="2" charset="0"/>
              </a:rPr>
              <a:t>[6]</a:t>
            </a:r>
            <a:endParaRPr lang="en-US" sz="3200" b="1">
              <a:latin typeface="Nunito Sans" pitchFamily="2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200">
              <a:latin typeface="Nunito Sans"/>
              <a:cs typeface="Times New Roman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275D1C5-E27D-BCD7-B2A2-DEF30CAC09FA}"/>
              </a:ext>
            </a:extLst>
          </p:cNvPr>
          <p:cNvCxnSpPr>
            <a:cxnSpLocks/>
          </p:cNvCxnSpPr>
          <p:nvPr/>
        </p:nvCxnSpPr>
        <p:spPr>
          <a:xfrm>
            <a:off x="145143" y="6734642"/>
            <a:ext cx="17765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175F91-F8AB-FFC2-BFF2-A23F1EE5FDFF}"/>
              </a:ext>
            </a:extLst>
          </p:cNvPr>
          <p:cNvSpPr txBox="1"/>
          <p:nvPr/>
        </p:nvSpPr>
        <p:spPr>
          <a:xfrm>
            <a:off x="145143" y="7025752"/>
            <a:ext cx="177654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[3] H.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Sukri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 A.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Dafid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and A. Basuki, "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Design of Garbage Collection Robots In Tourism Area (Beach) With Artificial Neural 	Network Method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," 2022 IEEE 8th Information Technology International Seminar (ITIS), Surabaya, Indonesia, 2022, pp. 235-	240,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: 10.1109/ITIS57155.2022.10010038.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[5]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Roza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Felippe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&amp; Silva, Vinicius &amp; Pereira, Patrick &amp;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Bertol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 Douglas. (2016). 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Modular robot used as a beach cleaner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Ingeniare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	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Revista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chilena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de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ingeniería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24. 643-653. 10.4067/S0718-33052016000400009. 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[6]	 J. K.A, J. S. C, L. R. M, S. K. P.S, A. Francis and A. Babu, "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Deep Learning based Beach Cleaning Robot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," 2023 2nd International 	Conference on Applied Artificial Intelligence and Computing (ICAAIC), Salem, India, 2023, pp. 427-433,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: 	10.1109/ICAAIC56838.2023.10141099.</a:t>
            </a: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Nunito Sans" pitchFamily="2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6</a:t>
            </a:fld>
            <a:endParaRPr lang="en-US" sz="360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030FF46-D1A9-536B-1CE9-11AEC3222E7E}"/>
              </a:ext>
            </a:extLst>
          </p:cNvPr>
          <p:cNvSpPr txBox="1"/>
          <p:nvPr/>
        </p:nvSpPr>
        <p:spPr>
          <a:xfrm>
            <a:off x="4543777" y="343126"/>
            <a:ext cx="920044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Literature Review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951AE29-1EA3-E478-E04E-E7A6F9D39F0F}"/>
              </a:ext>
            </a:extLst>
          </p:cNvPr>
          <p:cNvSpPr txBox="1"/>
          <p:nvPr/>
        </p:nvSpPr>
        <p:spPr>
          <a:xfrm>
            <a:off x="486136" y="1823282"/>
            <a:ext cx="16930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>
                <a:latin typeface="Nunito Sans Heavy"/>
              </a:rPr>
              <a:t>Navigation</a:t>
            </a:r>
            <a:endParaRPr lang="en-US" sz="4000">
              <a:latin typeface="Nunito Sans Heavy" panose="020B060402020202020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D6D8156-F512-45DA-AF9E-D24FA986A6E5}"/>
              </a:ext>
            </a:extLst>
          </p:cNvPr>
          <p:cNvSpPr txBox="1"/>
          <p:nvPr/>
        </p:nvSpPr>
        <p:spPr>
          <a:xfrm>
            <a:off x="486136" y="2560322"/>
            <a:ext cx="16544490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  <a:cs typeface="Times New Roman"/>
              </a:rPr>
              <a:t>Obstacle avoidance using Ultrasonic sensor </a:t>
            </a:r>
            <a:r>
              <a:rPr lang="en-US" sz="3200" b="1">
                <a:latin typeface="Nunito Sans"/>
                <a:cs typeface="Times New Roman"/>
              </a:rPr>
              <a:t>[1]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/>
                <a:cs typeface="Times New Roman" panose="02020603050405020304" pitchFamily="18" charset="0"/>
              </a:rPr>
              <a:t>GPS waypoint navigation using laser scanner, GPS, and IMU </a:t>
            </a:r>
            <a:r>
              <a:rPr lang="en-US" sz="3200" b="1">
                <a:latin typeface="Nunito Sans"/>
                <a:cs typeface="Times New Roman" panose="02020603050405020304" pitchFamily="18" charset="0"/>
              </a:rPr>
              <a:t>[2]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3200">
                <a:latin typeface="Nunito Sans"/>
                <a:cs typeface="Calibri"/>
              </a:rPr>
              <a:t>Autonomous navigation system using Scanning Range Finder </a:t>
            </a:r>
            <a:r>
              <a:rPr lang="en-GB" sz="3200" b="1">
                <a:latin typeface="Nunito Sans"/>
                <a:cs typeface="Calibri"/>
              </a:rPr>
              <a:t>[4]</a:t>
            </a:r>
            <a:endParaRPr lang="en-US" sz="3200" b="1">
              <a:latin typeface="Nunito Sans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>
                <a:latin typeface="Nunito Sans" pitchFamily="2" charset="0"/>
              </a:rPr>
              <a:t>Driving mechanism remotely controls the motion of the robot via Bluetooth module that will send and receive signals with the help of a transceiver </a:t>
            </a:r>
            <a:r>
              <a:rPr lang="en-US" sz="3200" b="1">
                <a:latin typeface="Nunito Sans" pitchFamily="2" charset="0"/>
              </a:rPr>
              <a:t>[7]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275D1C5-E27D-BCD7-B2A2-DEF30CAC09FA}"/>
              </a:ext>
            </a:extLst>
          </p:cNvPr>
          <p:cNvCxnSpPr>
            <a:cxnSpLocks/>
          </p:cNvCxnSpPr>
          <p:nvPr/>
        </p:nvCxnSpPr>
        <p:spPr>
          <a:xfrm>
            <a:off x="145143" y="6342745"/>
            <a:ext cx="17765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175F91-F8AB-FFC2-BFF2-A23F1EE5FDFF}"/>
              </a:ext>
            </a:extLst>
          </p:cNvPr>
          <p:cNvSpPr txBox="1"/>
          <p:nvPr/>
        </p:nvSpPr>
        <p:spPr>
          <a:xfrm>
            <a:off x="145143" y="6575798"/>
            <a:ext cx="177654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[1]  G, Venugopal. (2020). 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Development of An Autonomous Beach Cleaning Robot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. 49. 11-15. 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[2]  D. Varghese and A. Mohan, "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Binman: An Autonomous Beach Cleaning Robot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," 2022 IEEE 2nd Mysore Sub Section 	 	International Conference (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MysuruCon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), Mysuru, India, 2022, pp. 1-5,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: 10.1109/MysuruCon55714.2022.9972499. </a:t>
            </a:r>
          </a:p>
          <a:p>
            <a:pPr algn="just"/>
            <a:endParaRPr lang="en-US">
              <a:latin typeface="Nunito Sans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Nunito Sans"/>
                <a:cs typeface="Times New Roman" panose="02020603050405020304" pitchFamily="18" charset="0"/>
              </a:rPr>
              <a:t>[4] 	T.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Ichimura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 and S. -i. Nakajima, "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Development of an autonomous beach cleaning robot “</a:t>
            </a:r>
            <a:r>
              <a:rPr lang="en-US" b="1" err="1">
                <a:latin typeface="Nunito Sans"/>
                <a:cs typeface="Times New Roman" panose="02020603050405020304" pitchFamily="18" charset="0"/>
              </a:rPr>
              <a:t>Hirottaro</a:t>
            </a:r>
            <a:r>
              <a:rPr lang="en-US" b="1">
                <a:latin typeface="Nunito Sans"/>
                <a:cs typeface="Times New Roman" panose="02020603050405020304" pitchFamily="18" charset="0"/>
              </a:rPr>
              <a:t>”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," 2016 IEEE International 	Conference on Mechatronics and Automation, Harbin, China, 2016, pp. 868-872, </a:t>
            </a:r>
            <a:r>
              <a:rPr lang="en-US" err="1">
                <a:latin typeface="Nunito Sans"/>
                <a:cs typeface="Times New Roman" panose="02020603050405020304" pitchFamily="18" charset="0"/>
              </a:rPr>
              <a:t>doi</a:t>
            </a:r>
            <a:r>
              <a:rPr lang="en-US">
                <a:latin typeface="Nunito Sans"/>
                <a:cs typeface="Times New Roman" panose="02020603050405020304" pitchFamily="18" charset="0"/>
              </a:rPr>
              <a:t>: 10.1109/ICMA.2016.7558676.</a:t>
            </a:r>
          </a:p>
          <a:p>
            <a:pPr algn="just" rtl="0" fontAlgn="base"/>
            <a:endParaRPr lang="en-US" b="0" i="0" u="none" strike="noStrike">
              <a:solidFill>
                <a:srgbClr val="000000"/>
              </a:solidFill>
              <a:effectLst/>
              <a:latin typeface="Nunito Sans" pitchFamily="2" charset="0"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  <a:latin typeface="Nunito Sans" pitchFamily="2" charset="0"/>
              </a:rPr>
              <a:t>[7] N. Bano et al., "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Nunito Sans" pitchFamily="2" charset="0"/>
              </a:rPr>
              <a:t>Radio Controlled Beach Cleaning Bot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Nunito Sans" pitchFamily="2" charset="0"/>
              </a:rPr>
              <a:t>," 2019 IEEE 6th International Conference on Engineering Technologies and Applied Sciences (ICETAS), Kuala Lumpur, Malaysia, 2019, pp. 1-6, </a:t>
            </a:r>
            <a:r>
              <a:rPr lang="en-US" b="0" i="0" u="none" strike="noStrike" err="1">
                <a:solidFill>
                  <a:srgbClr val="000000"/>
                </a:solidFill>
                <a:effectLst/>
                <a:latin typeface="Nunito Sans" pitchFamily="2" charset="0"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Nunito Sans" pitchFamily="2" charset="0"/>
              </a:rPr>
              <a:t>: 10.1109/ICETAS48360.2019.9117269.</a:t>
            </a:r>
            <a:r>
              <a:rPr lang="en-US" b="0" i="0">
                <a:solidFill>
                  <a:srgbClr val="000000"/>
                </a:solidFill>
                <a:effectLst/>
                <a:latin typeface="Nunito Sans" pitchFamily="2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Nunito Sans" pitchFamily="2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49F97DD-83F9-CCD9-73EB-3058E5A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7</a:t>
            </a:fld>
            <a:endParaRPr lang="en-US" sz="360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E1F13F7-35DB-FFAF-B601-3D38795F7742}"/>
              </a:ext>
            </a:extLst>
          </p:cNvPr>
          <p:cNvSpPr txBox="1"/>
          <p:nvPr/>
        </p:nvSpPr>
        <p:spPr>
          <a:xfrm>
            <a:off x="3767136" y="31635"/>
            <a:ext cx="1050537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Literature Summary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7D5AC2-8A27-FE1D-103D-CC28F134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362317"/>
              </p:ext>
            </p:extLst>
          </p:nvPr>
        </p:nvGraphicFramePr>
        <p:xfrm>
          <a:off x="360824" y="1382712"/>
          <a:ext cx="17455689" cy="758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4719">
                  <a:extLst>
                    <a:ext uri="{9D8B030D-6E8A-4147-A177-3AD203B41FA5}">
                      <a16:colId xmlns:a16="http://schemas.microsoft.com/office/drawing/2014/main" val="3177094062"/>
                    </a:ext>
                  </a:extLst>
                </a:gridCol>
                <a:gridCol w="5950857">
                  <a:extLst>
                    <a:ext uri="{9D8B030D-6E8A-4147-A177-3AD203B41FA5}">
                      <a16:colId xmlns:a16="http://schemas.microsoft.com/office/drawing/2014/main" val="3271371557"/>
                    </a:ext>
                  </a:extLst>
                </a:gridCol>
                <a:gridCol w="7250113">
                  <a:extLst>
                    <a:ext uri="{9D8B030D-6E8A-4147-A177-3AD203B41FA5}">
                      <a16:colId xmlns:a16="http://schemas.microsoft.com/office/drawing/2014/main" val="1872857694"/>
                    </a:ext>
                  </a:extLst>
                </a:gridCol>
              </a:tblGrid>
              <a:tr h="1287917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Nunito Sans" pitchFamily="2" charset="0"/>
                        </a:rPr>
                        <a:t>Objectives</a:t>
                      </a:r>
                      <a:endParaRPr lang="en-US" sz="2800">
                        <a:latin typeface="Nunito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Nunito Sans" pitchFamily="2" charset="0"/>
                        </a:rPr>
                        <a:t>Techniques So Far</a:t>
                      </a:r>
                      <a:endParaRPr lang="en-US" sz="2600">
                        <a:latin typeface="Nunito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Nunito Sans" pitchFamily="2" charset="0"/>
                        </a:rPr>
                        <a:t>Research Gaps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677253"/>
                  </a:ext>
                </a:extLst>
              </a:tr>
              <a:tr h="2384699"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Refuse collection mechanisms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All the products have </a:t>
                      </a:r>
                    </a:p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Pick up mechanisms for </a:t>
                      </a:r>
                    </a:p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large size garbage cleaning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Nunito Sans" pitchFamily="2" charset="0"/>
                        </a:rPr>
                        <a:t>Dual modes of refuse collection</a:t>
                      </a:r>
                    </a:p>
                    <a:p>
                      <a:pPr algn="ctr"/>
                      <a:r>
                        <a:rPr lang="en-US" sz="2600" b="0">
                          <a:latin typeface="Nunito Sans" pitchFamily="2" charset="0"/>
                        </a:rPr>
                        <a:t>-</a:t>
                      </a:r>
                      <a:r>
                        <a:rPr lang="en-US" sz="2600" b="1">
                          <a:latin typeface="Nunito Sans" pitchFamily="2" charset="0"/>
                        </a:rPr>
                        <a:t> </a:t>
                      </a:r>
                      <a:r>
                        <a:rPr lang="en-US" sz="2600" b="0">
                          <a:latin typeface="Nunito Sans" pitchFamily="2" charset="0"/>
                        </a:rPr>
                        <a:t>R</a:t>
                      </a:r>
                      <a:r>
                        <a:rPr lang="en-US" sz="2600">
                          <a:latin typeface="Nunito Sans" pitchFamily="2" charset="0"/>
                        </a:rPr>
                        <a:t>aking for large size garbage collection</a:t>
                      </a:r>
                    </a:p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-</a:t>
                      </a:r>
                      <a:r>
                        <a:rPr lang="en-US" sz="2600" baseline="0">
                          <a:latin typeface="Nunito Sans" pitchFamily="2" charset="0"/>
                        </a:rPr>
                        <a:t> </a:t>
                      </a:r>
                      <a:r>
                        <a:rPr lang="en-US" sz="2600">
                          <a:latin typeface="Nunito Sans" pitchFamily="2" charset="0"/>
                        </a:rPr>
                        <a:t>Sieving shaker mechanism for sand filtering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071517"/>
                  </a:ext>
                </a:extLst>
              </a:tr>
              <a:tr h="2002971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>
                          <a:latin typeface="Nunito Sans" pitchFamily="2" charset="0"/>
                        </a:rPr>
                        <a:t>Autonomous Navigation 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>
                          <a:latin typeface="Nunito Sans" pitchFamily="2" charset="0"/>
                        </a:rPr>
                        <a:t>(Obstacle avoidance 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>
                          <a:latin typeface="Nunito Sans" pitchFamily="2" charset="0"/>
                        </a:rPr>
                        <a:t>+ Path planning)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They focus on the manual or radio control 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Nunito Sans" pitchFamily="2" charset="0"/>
                        </a:rPr>
                        <a:t>Navigate autonomously </a:t>
                      </a:r>
                      <a:r>
                        <a:rPr lang="en-US" sz="2600">
                          <a:latin typeface="Nunito Sans" pitchFamily="2" charset="0"/>
                        </a:rPr>
                        <a:t>with an optimal path planning and obstacle avoidance (VFH path planning algorithm, pre-defined path)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577380"/>
                  </a:ext>
                </a:extLst>
              </a:tr>
              <a:tr h="1911530"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Object detection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All the projects are done using 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Nunito Sans" pitchFamily="2" charset="0"/>
                        </a:rPr>
                        <a:t>Real time </a:t>
                      </a:r>
                      <a:r>
                        <a:rPr lang="en-US" sz="2600" b="1">
                          <a:latin typeface="Nunito Sans" pitchFamily="2" charset="0"/>
                        </a:rPr>
                        <a:t>object detection YOLOv5s</a:t>
                      </a:r>
                      <a:r>
                        <a:rPr lang="en-US" sz="2600">
                          <a:latin typeface="Nunito Sans" pitchFamily="2" charset="0"/>
                        </a:rPr>
                        <a:t> </a:t>
                      </a:r>
                      <a:r>
                        <a:rPr lang="en-US" sz="2600" b="1">
                          <a:latin typeface="Nunito Sans" pitchFamily="2" charset="0"/>
                        </a:rPr>
                        <a:t>- </a:t>
                      </a:r>
                      <a:r>
                        <a:rPr lang="en-US" sz="2600" b="0">
                          <a:latin typeface="Nunito Sans" pitchFamily="2" charset="0"/>
                        </a:rPr>
                        <a:t>F</a:t>
                      </a:r>
                      <a:r>
                        <a:rPr lang="en-US" sz="2600">
                          <a:latin typeface="Nunito Sans" pitchFamily="2" charset="0"/>
                        </a:rPr>
                        <a:t>ast &amp; Highest precision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40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1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72754" y="502681"/>
            <a:ext cx="834249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2978031"/>
            <a:ext cx="14356125" cy="54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b="1">
                <a:solidFill>
                  <a:srgbClr val="0070C0"/>
                </a:solidFill>
                <a:latin typeface="Nunito Sans"/>
                <a:cs typeface="Times New Roman" panose="02020603050405020304" pitchFamily="18" charset="0"/>
              </a:rPr>
              <a:t>01</a:t>
            </a:r>
            <a:r>
              <a:rPr lang="en-US" sz="3200">
                <a:latin typeface="Nunito Sans"/>
                <a:cs typeface="Times New Roman" panose="02020603050405020304" pitchFamily="18" charset="0"/>
              </a:rPr>
              <a:t>	Design </a:t>
            </a:r>
            <a:r>
              <a:rPr lang="en-US" sz="3200" b="1">
                <a:latin typeface="Nunito Sans"/>
                <a:cs typeface="Times New Roman" panose="02020603050405020304" pitchFamily="18" charset="0"/>
              </a:rPr>
              <a:t>refuse collection mechanisms </a:t>
            </a:r>
            <a:r>
              <a:rPr lang="en-US" sz="3200">
                <a:latin typeface="Nunito Sans"/>
                <a:cs typeface="Times New Roman" panose="02020603050405020304" pitchFamily="18" charset="0"/>
              </a:rPr>
              <a:t>using CAD software.</a:t>
            </a:r>
            <a:endParaRPr lang="en-US" sz="3200">
              <a:solidFill>
                <a:srgbClr val="000000"/>
              </a:solidFill>
              <a:latin typeface="Nunito Sans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6062402"/>
            <a:ext cx="16811237" cy="54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b="1">
                <a:solidFill>
                  <a:srgbClr val="0070C0"/>
                </a:solidFill>
                <a:latin typeface="Nunito Sans"/>
                <a:cs typeface="Times New Roman"/>
              </a:rPr>
              <a:t>03</a:t>
            </a:r>
            <a:r>
              <a:rPr lang="en-US" sz="3200">
                <a:latin typeface="Nunito Sans"/>
                <a:cs typeface="Times New Roman"/>
              </a:rPr>
              <a:t>	Implement </a:t>
            </a:r>
            <a:r>
              <a:rPr lang="en-US" sz="3200" b="1">
                <a:latin typeface="Nunito Sans"/>
                <a:cs typeface="Times New Roman"/>
              </a:rPr>
              <a:t>autonomous navigation </a:t>
            </a:r>
            <a:r>
              <a:rPr lang="en-US" sz="3200">
                <a:latin typeface="Nunito Sans"/>
                <a:cs typeface="Times New Roman"/>
              </a:rPr>
              <a:t>and </a:t>
            </a:r>
            <a:r>
              <a:rPr lang="en-US" sz="3200" b="1">
                <a:latin typeface="Nunito Sans"/>
                <a:cs typeface="Times New Roman"/>
              </a:rPr>
              <a:t>object detection </a:t>
            </a:r>
            <a:r>
              <a:rPr lang="en-US" sz="3200">
                <a:latin typeface="Nunito Sans"/>
                <a:cs typeface="Times New Roman"/>
              </a:rPr>
              <a:t>for refuse collection.</a:t>
            </a:r>
            <a:endParaRPr lang="en-US" sz="3200">
              <a:solidFill>
                <a:srgbClr val="000000"/>
              </a:solidFill>
              <a:latin typeface="Nunito Sans"/>
              <a:cs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7762" y="4523676"/>
            <a:ext cx="14270465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b="1">
                <a:solidFill>
                  <a:srgbClr val="0070C0"/>
                </a:solidFill>
                <a:latin typeface="Nunito Sans"/>
                <a:cs typeface="Times New Roman" panose="02020603050405020304" pitchFamily="18" charset="0"/>
              </a:rPr>
              <a:t>02</a:t>
            </a:r>
            <a:r>
              <a:rPr lang="en-US" sz="3200">
                <a:latin typeface="Nunito Sans"/>
                <a:cs typeface="Times New Roman" panose="02020603050405020304" pitchFamily="18" charset="0"/>
              </a:rPr>
              <a:t>	Develop a </a:t>
            </a:r>
            <a:r>
              <a:rPr lang="en-US" sz="3200" b="1">
                <a:latin typeface="Nunito Sans"/>
                <a:cs typeface="Times New Roman" panose="02020603050405020304" pitchFamily="18" charset="0"/>
              </a:rPr>
              <a:t>functional prototype </a:t>
            </a:r>
            <a:r>
              <a:rPr lang="en-US" sz="3200">
                <a:latin typeface="Nunito Sans"/>
                <a:cs typeface="Times New Roman" panose="02020603050405020304" pitchFamily="18" charset="0"/>
              </a:rPr>
              <a:t>of the beach cleaning robot.</a:t>
            </a:r>
            <a:endParaRPr lang="en-US" sz="3200">
              <a:solidFill>
                <a:srgbClr val="000000"/>
              </a:solidFill>
              <a:latin typeface="Nunito Sans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BD1B214-77BC-B13C-7EB9-D5F4DB8B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8</a:t>
            </a:fld>
            <a:endParaRPr lang="en-US" sz="36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086993-39B9-6CE7-A5CB-3B1F892C5BDF}"/>
              </a:ext>
            </a:extLst>
          </p:cNvPr>
          <p:cNvSpPr/>
          <p:nvPr/>
        </p:nvSpPr>
        <p:spPr>
          <a:xfrm>
            <a:off x="827314" y="2365829"/>
            <a:ext cx="16312924" cy="5225142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0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34833" y="497918"/>
            <a:ext cx="117406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Heavy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3449" y="2081863"/>
            <a:ext cx="12258802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Design refuse collection mechanisms.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latin typeface="Nunito Sans"/>
              </a:rPr>
              <a:t>Optimal selection of hardware components.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latin typeface="Nunito Sans"/>
              </a:rPr>
              <a:t>Train YOLOv5 </a:t>
            </a:r>
            <a:r>
              <a:rPr lang="en-US" sz="3000">
                <a:latin typeface="Nunito Sans"/>
                <a:ea typeface="+mn-lt"/>
                <a:cs typeface="+mn-lt"/>
              </a:rPr>
              <a:t>object detection </a:t>
            </a:r>
            <a:r>
              <a:rPr lang="en-US" sz="3000">
                <a:latin typeface="Nunito Sans"/>
              </a:rPr>
              <a:t>model.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latin typeface="Nunito Sans"/>
                <a:ea typeface="+mn-lt"/>
                <a:cs typeface="+mn-lt"/>
              </a:rPr>
              <a:t>Construct the prototype robot.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latin typeface="Nunito Sans"/>
                <a:ea typeface="+mn-lt"/>
                <a:cs typeface="+mn-lt"/>
              </a:rPr>
              <a:t>Evaluate the object detection model.</a:t>
            </a:r>
            <a:endParaRPr lang="en-US">
              <a:latin typeface="Nunito Sans"/>
              <a:ea typeface="+mn-lt"/>
              <a:cs typeface="+mn-lt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latin typeface="Nunito Sans"/>
                <a:ea typeface="+mn-lt"/>
                <a:cs typeface="+mn-lt"/>
              </a:rPr>
              <a:t>Implement autonomous navigation.</a:t>
            </a:r>
            <a:endParaRPr lang="en-US">
              <a:latin typeface="Nunito Sans"/>
              <a:ea typeface="+mn-lt"/>
              <a:cs typeface="+mn-lt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000">
                <a:latin typeface="Nunito Sans"/>
                <a:ea typeface="+mn-lt"/>
                <a:cs typeface="+mn-lt"/>
              </a:rPr>
              <a:t>Testing and validation.</a:t>
            </a:r>
            <a:endParaRPr lang="en-US">
              <a:latin typeface="Nunito Sans"/>
              <a:ea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816D81-84B9-5C10-AA9F-6F807E09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/>
              <a:pPr/>
              <a:t>9</a:t>
            </a:fld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783769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2185</Words>
  <Application>Microsoft Office PowerPoint</Application>
  <PresentationFormat>Custom</PresentationFormat>
  <Paragraphs>311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Nunito Sans Semi-Bold</vt:lpstr>
      <vt:lpstr>Segoe UI</vt:lpstr>
      <vt:lpstr>Calibri Light</vt:lpstr>
      <vt:lpstr>Times New Roman</vt:lpstr>
      <vt:lpstr>Nunito Sans Heavy</vt:lpstr>
      <vt:lpstr>Nunito Sans</vt:lpstr>
      <vt:lpstr>Arial</vt:lpstr>
      <vt:lpstr>Wingdings</vt:lpstr>
      <vt:lpstr>Calibri</vt:lpstr>
      <vt:lpstr>Retrospect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BCR Presentation</dc:title>
  <dc:creator>M.Barathraj</dc:creator>
  <cp:lastModifiedBy>Barath raj</cp:lastModifiedBy>
  <cp:revision>1</cp:revision>
  <dcterms:created xsi:type="dcterms:W3CDTF">2006-08-16T00:00:00Z</dcterms:created>
  <dcterms:modified xsi:type="dcterms:W3CDTF">2023-10-24T06:31:16Z</dcterms:modified>
  <dc:identifier>DAFsuLXpUAQ</dc:identifier>
</cp:coreProperties>
</file>